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70" r:id="rId1"/>
  </p:sldMasterIdLst>
  <p:notesMasterIdLst>
    <p:notesMasterId r:id="rId36"/>
  </p:notesMasterIdLst>
  <p:sldIdLst>
    <p:sldId id="499" r:id="rId2"/>
    <p:sldId id="515" r:id="rId3"/>
    <p:sldId id="516" r:id="rId4"/>
    <p:sldId id="519" r:id="rId5"/>
    <p:sldId id="520" r:id="rId6"/>
    <p:sldId id="524" r:id="rId7"/>
    <p:sldId id="518" r:id="rId8"/>
    <p:sldId id="517" r:id="rId9"/>
    <p:sldId id="521" r:id="rId10"/>
    <p:sldId id="523" r:id="rId11"/>
    <p:sldId id="525" r:id="rId12"/>
    <p:sldId id="274" r:id="rId13"/>
    <p:sldId id="269" r:id="rId14"/>
    <p:sldId id="268" r:id="rId15"/>
    <p:sldId id="270" r:id="rId16"/>
    <p:sldId id="292" r:id="rId17"/>
    <p:sldId id="514" r:id="rId18"/>
    <p:sldId id="502" r:id="rId19"/>
    <p:sldId id="522" r:id="rId20"/>
    <p:sldId id="526" r:id="rId21"/>
    <p:sldId id="506" r:id="rId22"/>
    <p:sldId id="505" r:id="rId23"/>
    <p:sldId id="504" r:id="rId24"/>
    <p:sldId id="503" r:id="rId25"/>
    <p:sldId id="507" r:id="rId26"/>
    <p:sldId id="527" r:id="rId27"/>
    <p:sldId id="508" r:id="rId28"/>
    <p:sldId id="500" r:id="rId29"/>
    <p:sldId id="501" r:id="rId30"/>
    <p:sldId id="528" r:id="rId31"/>
    <p:sldId id="529" r:id="rId32"/>
    <p:sldId id="530" r:id="rId33"/>
    <p:sldId id="532" r:id="rId34"/>
    <p:sldId id="531" r:id="rId3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74037"/>
    <a:srgbClr val="4C2717"/>
    <a:srgbClr val="020121"/>
    <a:srgbClr val="2F5897"/>
    <a:srgbClr val="BFBFBF"/>
    <a:srgbClr val="238A3C"/>
    <a:srgbClr val="445583"/>
    <a:srgbClr val="682E8A"/>
    <a:srgbClr val="D9D9D9"/>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110" autoAdjust="0"/>
    <p:restoredTop sz="83765" autoAdjust="0"/>
  </p:normalViewPr>
  <p:slideViewPr>
    <p:cSldViewPr snapToGrid="0" snapToObjects="1">
      <p:cViewPr varScale="1">
        <p:scale>
          <a:sx n="76" d="100"/>
          <a:sy n="76" d="100"/>
        </p:scale>
        <p:origin x="1142" y="91"/>
      </p:cViewPr>
      <p:guideLst>
        <p:guide orient="horz" pos="2160"/>
        <p:guide pos="2880"/>
      </p:guideLst>
    </p:cSldViewPr>
  </p:slideViewPr>
  <p:notesTextViewPr>
    <p:cViewPr>
      <p:scale>
        <a:sx n="3" d="2"/>
        <a:sy n="3" d="2"/>
      </p:scale>
      <p:origin x="0" y="0"/>
    </p:cViewPr>
  </p:notesTextViewPr>
  <p:sorterViewPr>
    <p:cViewPr varScale="1">
      <p:scale>
        <a:sx n="100" d="100"/>
        <a:sy n="100" d="100"/>
      </p:scale>
      <p:origin x="0" y="-2981"/>
    </p:cViewPr>
  </p:sorterViewPr>
  <p:notesViewPr>
    <p:cSldViewPr snapToGrid="0" snapToObjects="1">
      <p:cViewPr varScale="1">
        <p:scale>
          <a:sx n="69" d="100"/>
          <a:sy n="69" d="100"/>
        </p:scale>
        <p:origin x="2822" y="8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3.emf"/></Relationships>
</file>

<file path=ppt/media/image1.jpeg>
</file>

<file path=ppt/media/image14.png>
</file>

<file path=ppt/media/image15.gif>
</file>

<file path=ppt/media/image16.jpg>
</file>

<file path=ppt/media/image17.jpg>
</file>

<file path=ppt/media/image18.jpg>
</file>

<file path=ppt/media/image19.jpg>
</file>

<file path=ppt/media/image2.gif>
</file>

<file path=ppt/media/image20.jpg>
</file>

<file path=ppt/media/image21.jpg>
</file>

<file path=ppt/media/image22.jpg>
</file>

<file path=ppt/media/image23.jpg>
</file>

<file path=ppt/media/image24.png>
</file>

<file path=ppt/media/image25.jpg>
</file>

<file path=ppt/media/image3.gif>
</file>

<file path=ppt/media/image4.png>
</file>

<file path=ppt/media/image5.gif>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FF6E827-495D-5047-995F-6805F25261BB}" type="datetimeFigureOut">
              <a:rPr lang="en-US" smtClean="0"/>
              <a:t>3/31/2020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1606396-6DC6-C34E-9109-2173EE3A3CA1}" type="slidenum">
              <a:rPr lang="en-US" smtClean="0"/>
              <a:t>‹#›</a:t>
            </a:fld>
            <a:endParaRPr lang="en-US"/>
          </a:p>
        </p:txBody>
      </p:sp>
    </p:spTree>
    <p:extLst>
      <p:ext uri="{BB962C8B-B14F-4D97-AF65-F5344CB8AC3E}">
        <p14:creationId xmlns:p14="http://schemas.microsoft.com/office/powerpoint/2010/main" val="199646705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0CF617F3-2AEE-4C45-9504-37D944A148FA}" type="datetimeFigureOut">
              <a:rPr lang="en-US" smtClean="0"/>
              <a:t>3/31/2020</a:t>
            </a:fld>
            <a:endParaRPr lang="en-US"/>
          </a:p>
        </p:txBody>
      </p:sp>
      <p:sp>
        <p:nvSpPr>
          <p:cNvPr id="8" name="Slide Number Placeholder 7"/>
          <p:cNvSpPr>
            <a:spLocks noGrp="1"/>
          </p:cNvSpPr>
          <p:nvPr>
            <p:ph type="sldNum" sz="quarter" idx="11"/>
          </p:nvPr>
        </p:nvSpPr>
        <p:spPr/>
        <p:txBody>
          <a:bodyPr/>
          <a:lstStyle/>
          <a:p>
            <a:fld id="{2754ED01-E2A0-4C1E-8E21-014B99041579}" type="slidenum">
              <a:rPr lang="en-US" smtClean="0"/>
              <a:pPr/>
              <a:t>‹#›</a:t>
            </a:fld>
            <a:endParaRPr lang="en-US"/>
          </a:p>
        </p:txBody>
      </p:sp>
      <p:sp>
        <p:nvSpPr>
          <p:cNvPr id="9" name="Footer Placeholder 8"/>
          <p:cNvSpPr>
            <a:spLocks noGrp="1"/>
          </p:cNvSpPr>
          <p:nvPr>
            <p:ph type="ftr" sz="quarter" idx="12"/>
          </p:nvPr>
        </p:nvSpPr>
        <p:spPr/>
        <p:txBody>
          <a:bodyPr/>
          <a:lstStyle/>
          <a:p>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CF617F3-2AEE-4C45-9504-37D944A148FA}" type="datetimeFigureOut">
              <a:rPr lang="en-US" smtClean="0"/>
              <a:t>3/31/2020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03C0B5-081C-C34B-9B41-B01FFD814F27}"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CF617F3-2AEE-4C45-9504-37D944A148FA}" type="datetimeFigureOut">
              <a:rPr lang="en-US" smtClean="0"/>
              <a:t>3/31/2020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03C0B5-081C-C34B-9B41-B01FFD814F27}"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F617F3-2AEE-4C45-9504-37D944A148FA}" type="datetimeFigureOut">
              <a:rPr lang="en-US" smtClean="0"/>
              <a:t>3/31/2020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03C0B5-081C-C34B-9B41-B01FFD814F27}"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CF617F3-2AEE-4C45-9504-37D944A148FA}" type="datetimeFigureOut">
              <a:rPr lang="en-US" smtClean="0"/>
              <a:t>3/31/2020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03C0B5-081C-C34B-9B41-B01FFD814F27}" type="slidenum">
              <a:rPr lang="en-US" smtClean="0"/>
              <a:t>‹#›</a:t>
            </a:fld>
            <a:endParaRPr lang="en-US"/>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CF617F3-2AEE-4C45-9504-37D944A148FA}" type="datetimeFigureOut">
              <a:rPr lang="en-US" smtClean="0"/>
              <a:t>3/31/2020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03C0B5-081C-C34B-9B41-B01FFD814F27}" type="slidenum">
              <a:rPr lang="en-US" smtClean="0"/>
              <a:t>‹#›</a:t>
            </a:fld>
            <a:endParaRPr lang="en-US"/>
          </a:p>
        </p:txBody>
      </p:sp>
      <p:sp>
        <p:nvSpPr>
          <p:cNvPr id="9" name="Content Placeholder 8"/>
          <p:cNvSpPr>
            <a:spLocks noGrp="1"/>
          </p:cNvSpPr>
          <p:nvPr>
            <p:ph sz="quarter" idx="13"/>
          </p:nvPr>
        </p:nvSpPr>
        <p:spPr>
          <a:xfrm>
            <a:off x="365760" y="1600200"/>
            <a:ext cx="4041648" cy="4526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0CF617F3-2AEE-4C45-9504-37D944A148FA}" type="datetimeFigureOut">
              <a:rPr lang="en-US" smtClean="0"/>
              <a:t>3/31/2020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403C0B5-081C-C34B-9B41-B01FFD814F27}" type="slidenum">
              <a:rPr lang="en-US" smtClean="0"/>
              <a:t>‹#›</a:t>
            </a:fld>
            <a:endParaRPr lang="en-US"/>
          </a:p>
        </p:txBody>
      </p:sp>
      <p:sp>
        <p:nvSpPr>
          <p:cNvPr id="11" name="Content Placeholder 10"/>
          <p:cNvSpPr>
            <a:spLocks noGrp="1"/>
          </p:cNvSpPr>
          <p:nvPr>
            <p:ph sz="quarter" idx="13"/>
          </p:nvPr>
        </p:nvSpPr>
        <p:spPr>
          <a:xfrm>
            <a:off x="457200" y="2212848"/>
            <a:ext cx="4041648"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CF617F3-2AEE-4C45-9504-37D944A148FA}" type="datetimeFigureOut">
              <a:rPr lang="en-US" smtClean="0"/>
              <a:t>3/31/2020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403C0B5-081C-C34B-9B41-B01FFD814F27}"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CF617F3-2AEE-4C45-9504-37D944A148FA}" type="datetimeFigureOut">
              <a:rPr lang="en-US" smtClean="0"/>
              <a:t>3/31/2020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403C0B5-081C-C34B-9B41-B01FFD814F27}"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CF617F3-2AEE-4C45-9504-37D944A148FA}" type="datetimeFigureOut">
              <a:rPr lang="en-US" smtClean="0"/>
              <a:t>3/31/2020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CF617F3-2AEE-4C45-9504-37D944A148FA}" type="datetimeFigureOut">
              <a:rPr lang="en-US" smtClean="0"/>
              <a:t>3/31/2020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03C0B5-081C-C34B-9B41-B01FFD814F27}"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fld id="{0CF617F3-2AEE-4C45-9504-37D944A148FA}" type="datetimeFigureOut">
              <a:rPr lang="en-US" smtClean="0"/>
              <a:t>3/31/2020</a:t>
            </a:fld>
            <a:endParaRPr lang="en-US"/>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2403C0B5-081C-C34B-9B41-B01FFD814F27}" type="slidenum">
              <a:rPr lang="en-US" smtClean="0"/>
              <a:t>‹#›</a:t>
            </a:fld>
            <a:endParaRPr lang="en-US"/>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n-lt"/>
              <a:ea typeface="+mn-ea"/>
              <a:cs typeface="+mn-cs"/>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4271" r:id="rId1"/>
    <p:sldLayoutId id="2147484272" r:id="rId2"/>
    <p:sldLayoutId id="2147484273" r:id="rId3"/>
    <p:sldLayoutId id="2147484274" r:id="rId4"/>
    <p:sldLayoutId id="2147484275" r:id="rId5"/>
    <p:sldLayoutId id="2147484276" r:id="rId6"/>
    <p:sldLayoutId id="2147484277" r:id="rId7"/>
    <p:sldLayoutId id="2147484278" r:id="rId8"/>
    <p:sldLayoutId id="2147484279" r:id="rId9"/>
    <p:sldLayoutId id="2147484280" r:id="rId10"/>
    <p:sldLayoutId id="2147484281" r:id="rId11"/>
  </p:sldLayoutIdLst>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6.xml"/><Relationship Id="rId1" Type="http://schemas.openxmlformats.org/officeDocument/2006/relationships/vmlDrawing" Target="../drawings/vmlDrawing1.vml"/><Relationship Id="rId4" Type="http://schemas.openxmlformats.org/officeDocument/2006/relationships/image" Target="../media/image10.emf"/></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6.xml"/><Relationship Id="rId1" Type="http://schemas.openxmlformats.org/officeDocument/2006/relationships/vmlDrawing" Target="../drawings/vmlDrawing2.vml"/><Relationship Id="rId4" Type="http://schemas.openxmlformats.org/officeDocument/2006/relationships/image" Target="../media/image11.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6.xml"/><Relationship Id="rId1" Type="http://schemas.openxmlformats.org/officeDocument/2006/relationships/vmlDrawing" Target="../drawings/vmlDrawing3.vml"/><Relationship Id="rId4" Type="http://schemas.openxmlformats.org/officeDocument/2006/relationships/image" Target="../media/image12.e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6.xml"/><Relationship Id="rId1" Type="http://schemas.openxmlformats.org/officeDocument/2006/relationships/vmlDrawing" Target="../drawings/vmlDrawing4.vml"/><Relationship Id="rId4" Type="http://schemas.openxmlformats.org/officeDocument/2006/relationships/image" Target="../media/image13.emf"/></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E40BA-6C3C-417A-B0EB-F52C48B4FBAD}"/>
              </a:ext>
            </a:extLst>
          </p:cNvPr>
          <p:cNvSpPr>
            <a:spLocks noGrp="1"/>
          </p:cNvSpPr>
          <p:nvPr>
            <p:ph type="title"/>
          </p:nvPr>
        </p:nvSpPr>
        <p:spPr>
          <a:xfrm>
            <a:off x="0" y="0"/>
            <a:ext cx="9144000" cy="1195754"/>
          </a:xfrm>
        </p:spPr>
        <p:txBody>
          <a:bodyPr/>
          <a:lstStyle/>
          <a:p>
            <a:pPr>
              <a:lnSpc>
                <a:spcPct val="100000"/>
              </a:lnSpc>
            </a:pPr>
            <a:r>
              <a:rPr lang="en-US" sz="3600" dirty="0"/>
              <a:t>Lecture 2: sampling, filters, convolution, digital formats</a:t>
            </a:r>
          </a:p>
        </p:txBody>
      </p:sp>
      <p:sp>
        <p:nvSpPr>
          <p:cNvPr id="3" name="Content Placeholder 2">
            <a:extLst>
              <a:ext uri="{FF2B5EF4-FFF2-40B4-BE49-F238E27FC236}">
                <a16:creationId xmlns:a16="http://schemas.microsoft.com/office/drawing/2014/main" id="{A9F216A4-EA1C-4A06-B3DF-A6D621F4DBFA}"/>
              </a:ext>
            </a:extLst>
          </p:cNvPr>
          <p:cNvSpPr>
            <a:spLocks noGrp="1"/>
          </p:cNvSpPr>
          <p:nvPr>
            <p:ph idx="1"/>
          </p:nvPr>
        </p:nvSpPr>
        <p:spPr>
          <a:xfrm>
            <a:off x="457200" y="1416818"/>
            <a:ext cx="7872884" cy="4863401"/>
          </a:xfrm>
        </p:spPr>
        <p:txBody>
          <a:bodyPr>
            <a:normAutofit/>
          </a:bodyPr>
          <a:lstStyle/>
          <a:p>
            <a:pPr>
              <a:lnSpc>
                <a:spcPct val="120000"/>
              </a:lnSpc>
            </a:pPr>
            <a:endParaRPr lang="en-US" dirty="0">
              <a:latin typeface="Arial" panose="020B0604020202020204" pitchFamily="34" charset="0"/>
              <a:cs typeface="Arial" panose="020B0604020202020204" pitchFamily="34" charset="0"/>
            </a:endParaRPr>
          </a:p>
          <a:p>
            <a:pPr>
              <a:lnSpc>
                <a:spcPct val="120000"/>
              </a:lnSpc>
            </a:pPr>
            <a:endParaRPr lang="en-US"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485F1EB0-5780-4F87-9432-1C1C53B64F2C}"/>
              </a:ext>
            </a:extLst>
          </p:cNvPr>
          <p:cNvSpPr txBox="1"/>
          <p:nvPr/>
        </p:nvSpPr>
        <p:spPr>
          <a:xfrm>
            <a:off x="3461760" y="5956215"/>
            <a:ext cx="2220480" cy="369332"/>
          </a:xfrm>
          <a:prstGeom prst="rect">
            <a:avLst/>
          </a:prstGeom>
          <a:noFill/>
        </p:spPr>
        <p:txBody>
          <a:bodyPr wrap="none" rtlCol="0">
            <a:spAutoFit/>
          </a:bodyPr>
          <a:lstStyle/>
          <a:p>
            <a:r>
              <a:rPr lang="en-US" dirty="0"/>
              <a:t>luke@sjulsonlab.org</a:t>
            </a:r>
          </a:p>
        </p:txBody>
      </p:sp>
    </p:spTree>
    <p:extLst>
      <p:ext uri="{BB962C8B-B14F-4D97-AF65-F5344CB8AC3E}">
        <p14:creationId xmlns:p14="http://schemas.microsoft.com/office/powerpoint/2010/main" val="37356794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DCC5F-0F66-4C97-A1C5-4E22DD20561B}"/>
              </a:ext>
            </a:extLst>
          </p:cNvPr>
          <p:cNvSpPr>
            <a:spLocks noGrp="1"/>
          </p:cNvSpPr>
          <p:nvPr>
            <p:ph type="title"/>
          </p:nvPr>
        </p:nvSpPr>
        <p:spPr>
          <a:xfrm>
            <a:off x="457200" y="0"/>
            <a:ext cx="8229600" cy="1024932"/>
          </a:xfrm>
        </p:spPr>
        <p:txBody>
          <a:bodyPr/>
          <a:lstStyle/>
          <a:p>
            <a:r>
              <a:rPr lang="en-US" sz="4800" dirty="0"/>
              <a:t>Filtering: important points</a:t>
            </a:r>
          </a:p>
        </p:txBody>
      </p:sp>
      <p:sp>
        <p:nvSpPr>
          <p:cNvPr id="3" name="Content Placeholder 2">
            <a:extLst>
              <a:ext uri="{FF2B5EF4-FFF2-40B4-BE49-F238E27FC236}">
                <a16:creationId xmlns:a16="http://schemas.microsoft.com/office/drawing/2014/main" id="{79703B97-561A-4501-826D-1CA7059627E7}"/>
              </a:ext>
            </a:extLst>
          </p:cNvPr>
          <p:cNvSpPr>
            <a:spLocks noGrp="1"/>
          </p:cNvSpPr>
          <p:nvPr>
            <p:ph idx="1"/>
          </p:nvPr>
        </p:nvSpPr>
        <p:spPr>
          <a:xfrm>
            <a:off x="457200" y="1215853"/>
            <a:ext cx="8229600" cy="4994028"/>
          </a:xfrm>
        </p:spPr>
        <p:txBody>
          <a:bodyPr>
            <a:normAutofit lnSpcReduction="10000"/>
          </a:bodyPr>
          <a:lstStyle/>
          <a:p>
            <a:r>
              <a:rPr lang="en-US" dirty="0"/>
              <a:t>Filtering removes certain frequencies</a:t>
            </a:r>
          </a:p>
          <a:p>
            <a:r>
              <a:rPr lang="en-US" dirty="0"/>
              <a:t>Multiplication in the frequency domain (e.g. filtering) equals convolution in the time domain and vice versa</a:t>
            </a:r>
          </a:p>
          <a:p>
            <a:r>
              <a:rPr lang="en-US" dirty="0"/>
              <a:t>Filtering (in </a:t>
            </a:r>
            <a:r>
              <a:rPr lang="en-US" dirty="0" err="1"/>
              <a:t>freq</a:t>
            </a:r>
            <a:r>
              <a:rPr lang="en-US" dirty="0"/>
              <a:t> domain) corresponds to convolution (in time domain) with a filter “kernel”</a:t>
            </a:r>
          </a:p>
          <a:p>
            <a:r>
              <a:rPr lang="en-US" dirty="0"/>
              <a:t>Conversely, convolution (time domain) can be conceptualized as filtering (</a:t>
            </a:r>
            <a:r>
              <a:rPr lang="en-US" dirty="0" err="1"/>
              <a:t>freq</a:t>
            </a:r>
            <a:r>
              <a:rPr lang="en-US" dirty="0"/>
              <a:t> domain)</a:t>
            </a:r>
          </a:p>
          <a:p>
            <a:r>
              <a:rPr lang="en-US" dirty="0"/>
              <a:t>Distortions of an underlying signal by instrumentation, ChR2, or GCaMP are convolutions*</a:t>
            </a:r>
          </a:p>
          <a:p>
            <a:r>
              <a:rPr lang="en-US" dirty="0"/>
              <a:t>ChR2 and GCaMP act as low-pass filters</a:t>
            </a:r>
          </a:p>
          <a:p>
            <a:endParaRPr lang="en-US" dirty="0"/>
          </a:p>
          <a:p>
            <a:pPr marL="0" indent="0">
              <a:buNone/>
            </a:pPr>
            <a:r>
              <a:rPr lang="en-US" dirty="0"/>
              <a:t>* if they are operating in a linear range – see lecture 5</a:t>
            </a:r>
          </a:p>
        </p:txBody>
      </p:sp>
    </p:spTree>
    <p:extLst>
      <p:ext uri="{BB962C8B-B14F-4D97-AF65-F5344CB8AC3E}">
        <p14:creationId xmlns:p14="http://schemas.microsoft.com/office/powerpoint/2010/main" val="616049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810715-933A-4335-8E64-9EDED8195BCC}"/>
              </a:ext>
            </a:extLst>
          </p:cNvPr>
          <p:cNvSpPr>
            <a:spLocks noGrp="1"/>
          </p:cNvSpPr>
          <p:nvPr>
            <p:ph type="title"/>
          </p:nvPr>
        </p:nvSpPr>
        <p:spPr>
          <a:xfrm>
            <a:off x="457200" y="0"/>
            <a:ext cx="8229600" cy="1175657"/>
          </a:xfrm>
        </p:spPr>
        <p:txBody>
          <a:bodyPr/>
          <a:lstStyle/>
          <a:p>
            <a:r>
              <a:rPr lang="en-US" dirty="0"/>
              <a:t>Sampling</a:t>
            </a:r>
          </a:p>
        </p:txBody>
      </p:sp>
      <p:sp>
        <p:nvSpPr>
          <p:cNvPr id="3" name="Content Placeholder 2">
            <a:extLst>
              <a:ext uri="{FF2B5EF4-FFF2-40B4-BE49-F238E27FC236}">
                <a16:creationId xmlns:a16="http://schemas.microsoft.com/office/drawing/2014/main" id="{0A646528-D79E-4327-9877-DAA359996316}"/>
              </a:ext>
            </a:extLst>
          </p:cNvPr>
          <p:cNvSpPr>
            <a:spLocks noGrp="1"/>
          </p:cNvSpPr>
          <p:nvPr>
            <p:ph idx="1"/>
          </p:nvPr>
        </p:nvSpPr>
        <p:spPr/>
        <p:txBody>
          <a:bodyPr/>
          <a:lstStyle/>
          <a:p>
            <a:r>
              <a:rPr lang="en-US" dirty="0"/>
              <a:t>How do you configure your filter settings and sampling rate correctly?</a:t>
            </a:r>
          </a:p>
        </p:txBody>
      </p:sp>
    </p:spTree>
    <p:extLst>
      <p:ext uri="{BB962C8B-B14F-4D97-AF65-F5344CB8AC3E}">
        <p14:creationId xmlns:p14="http://schemas.microsoft.com/office/powerpoint/2010/main" val="14269203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8442B3BD-EC0B-46B6-99E1-48EDCF02F854}"/>
              </a:ext>
            </a:extLst>
          </p:cNvPr>
          <p:cNvSpPr>
            <a:spLocks noGrp="1" noChangeArrowheads="1"/>
          </p:cNvSpPr>
          <p:nvPr>
            <p:ph type="title"/>
          </p:nvPr>
        </p:nvSpPr>
        <p:spPr>
          <a:xfrm>
            <a:off x="457200" y="0"/>
            <a:ext cx="8229600" cy="1045029"/>
          </a:xfrm>
        </p:spPr>
        <p:txBody>
          <a:bodyPr/>
          <a:lstStyle/>
          <a:p>
            <a:pPr eaLnBrk="1" hangingPunct="1"/>
            <a:r>
              <a:rPr lang="en-US" altLang="en-US" dirty="0"/>
              <a:t>Good Sampling</a:t>
            </a:r>
          </a:p>
        </p:txBody>
      </p:sp>
      <p:graphicFrame>
        <p:nvGraphicFramePr>
          <p:cNvPr id="20483" name="Object 3">
            <a:extLst>
              <a:ext uri="{FF2B5EF4-FFF2-40B4-BE49-F238E27FC236}">
                <a16:creationId xmlns:a16="http://schemas.microsoft.com/office/drawing/2014/main" id="{C132F241-3B86-47BE-83FD-D5611C4C49AE}"/>
              </a:ext>
            </a:extLst>
          </p:cNvPr>
          <p:cNvGraphicFramePr>
            <a:graphicFrameLocks noChangeAspect="1"/>
          </p:cNvGraphicFramePr>
          <p:nvPr>
            <p:extLst>
              <p:ext uri="{D42A27DB-BD31-4B8C-83A1-F6EECF244321}">
                <p14:modId xmlns:p14="http://schemas.microsoft.com/office/powerpoint/2010/main" val="921698012"/>
              </p:ext>
            </p:extLst>
          </p:nvPr>
        </p:nvGraphicFramePr>
        <p:xfrm>
          <a:off x="1857061" y="1237623"/>
          <a:ext cx="5429878" cy="4069392"/>
        </p:xfrm>
        <a:graphic>
          <a:graphicData uri="http://schemas.openxmlformats.org/presentationml/2006/ole">
            <mc:AlternateContent xmlns:mc="http://schemas.openxmlformats.org/markup-compatibility/2006">
              <mc:Choice xmlns:v="urn:schemas-microsoft-com:vml" Requires="v">
                <p:oleObj spid="_x0000_s5154" name="Chart" r:id="rId3" imgW="5134367" imgH="3848588" progId="Excel.Chart.8">
                  <p:embed/>
                </p:oleObj>
              </mc:Choice>
              <mc:Fallback>
                <p:oleObj name="Chart" r:id="rId3" imgW="5134367" imgH="3848588" progId="Excel.Chart.8">
                  <p:embed/>
                  <p:pic>
                    <p:nvPicPr>
                      <p:cNvPr id="20483" name="Object 3">
                        <a:extLst>
                          <a:ext uri="{FF2B5EF4-FFF2-40B4-BE49-F238E27FC236}">
                            <a16:creationId xmlns:a16="http://schemas.microsoft.com/office/drawing/2014/main" id="{C132F241-3B86-47BE-83FD-D5611C4C49A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57061" y="1237623"/>
                        <a:ext cx="5429878" cy="4069392"/>
                      </a:xfrm>
                      <a:prstGeom prst="rect">
                        <a:avLst/>
                      </a:prstGeom>
                      <a:noFill/>
                      <a:ln>
                        <a:noFill/>
                      </a:ln>
                      <a:effectLst/>
                    </p:spPr>
                  </p:pic>
                </p:oleObj>
              </mc:Fallback>
            </mc:AlternateContent>
          </a:graphicData>
        </a:graphic>
      </p:graphicFrame>
      <p:sp>
        <p:nvSpPr>
          <p:cNvPr id="20484" name="Text Box 4">
            <a:extLst>
              <a:ext uri="{FF2B5EF4-FFF2-40B4-BE49-F238E27FC236}">
                <a16:creationId xmlns:a16="http://schemas.microsoft.com/office/drawing/2014/main" id="{734A5089-8E8A-40C6-8D49-C4F8C9D630FD}"/>
              </a:ext>
            </a:extLst>
          </p:cNvPr>
          <p:cNvSpPr txBox="1">
            <a:spLocks noChangeArrowheads="1"/>
          </p:cNvSpPr>
          <p:nvPr/>
        </p:nvSpPr>
        <p:spPr bwMode="auto">
          <a:xfrm>
            <a:off x="1714500" y="5578475"/>
            <a:ext cx="563880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sz="3200">
                <a:solidFill>
                  <a:schemeClr val="tx1"/>
                </a:solidFill>
                <a:latin typeface="Times New Roman" panose="02020603050405020304" pitchFamily="18" charset="0"/>
              </a:defRPr>
            </a:lvl1pPr>
            <a:lvl2pPr marL="742950" indent="-285750" eaLnBrk="0" hangingPunct="0">
              <a:spcBef>
                <a:spcPct val="20000"/>
              </a:spcBef>
              <a:buChar char="–"/>
              <a:defRPr sz="2800">
                <a:solidFill>
                  <a:schemeClr val="tx1"/>
                </a:solidFill>
                <a:latin typeface="Times New Roman" panose="02020603050405020304" pitchFamily="18" charset="0"/>
              </a:defRPr>
            </a:lvl2pPr>
            <a:lvl3pPr marL="1143000" indent="-228600" eaLnBrk="0" hangingPunct="0">
              <a:spcBef>
                <a:spcPct val="20000"/>
              </a:spcBef>
              <a:buChar char="•"/>
              <a:defRPr sz="2400">
                <a:solidFill>
                  <a:schemeClr val="tx1"/>
                </a:solidFill>
                <a:latin typeface="Times New Roman" panose="02020603050405020304" pitchFamily="18" charset="0"/>
              </a:defRPr>
            </a:lvl3pPr>
            <a:lvl4pPr marL="1600200" indent="-228600" eaLnBrk="0" hangingPunct="0">
              <a:spcBef>
                <a:spcPct val="20000"/>
              </a:spcBef>
              <a:buChar char="–"/>
              <a:defRPr sz="2000">
                <a:solidFill>
                  <a:schemeClr val="tx1"/>
                </a:solidFill>
                <a:latin typeface="Times New Roman" panose="02020603050405020304" pitchFamily="18" charset="0"/>
              </a:defRPr>
            </a:lvl4pPr>
            <a:lvl5pPr marL="2057400" indent="-228600" eaLnBrk="0" hangingPunct="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spcBef>
                <a:spcPct val="50000"/>
              </a:spcBef>
              <a:buFontTx/>
              <a:buNone/>
            </a:pPr>
            <a:r>
              <a:rPr lang="en-US" altLang="en-US" sz="2400" dirty="0"/>
              <a:t>Sampling rate = 8X frequency</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5A11E00B-57DD-40C5-9B89-B3A30A878E6E}"/>
              </a:ext>
            </a:extLst>
          </p:cNvPr>
          <p:cNvSpPr>
            <a:spLocks noGrp="1" noChangeArrowheads="1"/>
          </p:cNvSpPr>
          <p:nvPr>
            <p:ph type="title"/>
          </p:nvPr>
        </p:nvSpPr>
        <p:spPr/>
        <p:txBody>
          <a:bodyPr/>
          <a:lstStyle/>
          <a:p>
            <a:pPr eaLnBrk="1" hangingPunct="1"/>
            <a:r>
              <a:rPr lang="en-US" altLang="en-US" dirty="0"/>
              <a:t>Bad sampling</a:t>
            </a:r>
          </a:p>
        </p:txBody>
      </p:sp>
      <p:sp>
        <p:nvSpPr>
          <p:cNvPr id="17411" name="Rectangle 4">
            <a:extLst>
              <a:ext uri="{FF2B5EF4-FFF2-40B4-BE49-F238E27FC236}">
                <a16:creationId xmlns:a16="http://schemas.microsoft.com/office/drawing/2014/main" id="{AD4D3EF2-9F54-426D-A645-06D9EDE7CA1B}"/>
              </a:ext>
            </a:extLst>
          </p:cNvPr>
          <p:cNvSpPr>
            <a:spLocks noChangeArrowheads="1"/>
          </p:cNvSpPr>
          <p:nvPr/>
        </p:nvSpPr>
        <p:spPr bwMode="auto">
          <a:xfrm>
            <a:off x="2066925" y="18097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sz="3200">
                <a:solidFill>
                  <a:schemeClr val="tx1"/>
                </a:solidFill>
                <a:latin typeface="Times New Roman" panose="02020603050405020304" pitchFamily="18" charset="0"/>
              </a:defRPr>
            </a:lvl1pPr>
            <a:lvl2pPr marL="742950" indent="-285750" eaLnBrk="0" hangingPunct="0">
              <a:spcBef>
                <a:spcPct val="20000"/>
              </a:spcBef>
              <a:buChar char="–"/>
              <a:defRPr sz="2800">
                <a:solidFill>
                  <a:schemeClr val="tx1"/>
                </a:solidFill>
                <a:latin typeface="Times New Roman" panose="02020603050405020304" pitchFamily="18" charset="0"/>
              </a:defRPr>
            </a:lvl2pPr>
            <a:lvl3pPr marL="1143000" indent="-228600" eaLnBrk="0" hangingPunct="0">
              <a:spcBef>
                <a:spcPct val="20000"/>
              </a:spcBef>
              <a:buChar char="•"/>
              <a:defRPr sz="2400">
                <a:solidFill>
                  <a:schemeClr val="tx1"/>
                </a:solidFill>
                <a:latin typeface="Times New Roman" panose="02020603050405020304" pitchFamily="18" charset="0"/>
              </a:defRPr>
            </a:lvl3pPr>
            <a:lvl4pPr marL="1600200" indent="-228600" eaLnBrk="0" hangingPunct="0">
              <a:spcBef>
                <a:spcPct val="20000"/>
              </a:spcBef>
              <a:buChar char="–"/>
              <a:defRPr sz="2000">
                <a:solidFill>
                  <a:schemeClr val="tx1"/>
                </a:solidFill>
                <a:latin typeface="Times New Roman" panose="02020603050405020304" pitchFamily="18" charset="0"/>
              </a:defRPr>
            </a:lvl4pPr>
            <a:lvl5pPr marL="2057400" indent="-228600" eaLnBrk="0" hangingPunct="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spcBef>
                <a:spcPct val="0"/>
              </a:spcBef>
              <a:buFontTx/>
              <a:buNone/>
            </a:pPr>
            <a:endParaRPr lang="en-US" altLang="en-US" sz="2400"/>
          </a:p>
        </p:txBody>
      </p:sp>
      <p:graphicFrame>
        <p:nvGraphicFramePr>
          <p:cNvPr id="17412" name="Object 7">
            <a:extLst>
              <a:ext uri="{FF2B5EF4-FFF2-40B4-BE49-F238E27FC236}">
                <a16:creationId xmlns:a16="http://schemas.microsoft.com/office/drawing/2014/main" id="{498A9D84-7029-422D-9766-554B7187D6F4}"/>
              </a:ext>
            </a:extLst>
          </p:cNvPr>
          <p:cNvGraphicFramePr>
            <a:graphicFrameLocks noChangeAspect="1"/>
          </p:cNvGraphicFramePr>
          <p:nvPr/>
        </p:nvGraphicFramePr>
        <p:xfrm>
          <a:off x="1447800" y="1752600"/>
          <a:ext cx="7010400" cy="4090988"/>
        </p:xfrm>
        <a:graphic>
          <a:graphicData uri="http://schemas.openxmlformats.org/presentationml/2006/ole">
            <mc:AlternateContent xmlns:mc="http://schemas.openxmlformats.org/markup-compatibility/2006">
              <mc:Choice xmlns:v="urn:schemas-microsoft-com:vml" Requires="v">
                <p:oleObj spid="_x0000_s2082" name="Chart" r:id="rId3" imgW="3934313" imgH="2295820" progId="Excel.Chart.8">
                  <p:embed/>
                </p:oleObj>
              </mc:Choice>
              <mc:Fallback>
                <p:oleObj name="Chart" r:id="rId3" imgW="3934313" imgH="2295820" progId="Excel.Chart.8">
                  <p:embed/>
                  <p:pic>
                    <p:nvPicPr>
                      <p:cNvPr id="17412" name="Object 7">
                        <a:extLst>
                          <a:ext uri="{FF2B5EF4-FFF2-40B4-BE49-F238E27FC236}">
                            <a16:creationId xmlns:a16="http://schemas.microsoft.com/office/drawing/2014/main" id="{498A9D84-7029-422D-9766-554B7187D6F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47800" y="1752600"/>
                        <a:ext cx="7010400" cy="4090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7413" name="Text Box 8">
            <a:extLst>
              <a:ext uri="{FF2B5EF4-FFF2-40B4-BE49-F238E27FC236}">
                <a16:creationId xmlns:a16="http://schemas.microsoft.com/office/drawing/2014/main" id="{00F9364E-1402-4074-9118-498EBAEA0D46}"/>
              </a:ext>
            </a:extLst>
          </p:cNvPr>
          <p:cNvSpPr txBox="1">
            <a:spLocks noChangeArrowheads="1"/>
          </p:cNvSpPr>
          <p:nvPr/>
        </p:nvSpPr>
        <p:spPr bwMode="auto">
          <a:xfrm>
            <a:off x="1981200" y="5943600"/>
            <a:ext cx="6172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sz="3200">
                <a:solidFill>
                  <a:schemeClr val="tx1"/>
                </a:solidFill>
                <a:latin typeface="Times New Roman" panose="02020603050405020304" pitchFamily="18" charset="0"/>
              </a:defRPr>
            </a:lvl1pPr>
            <a:lvl2pPr marL="742950" indent="-285750" eaLnBrk="0" hangingPunct="0">
              <a:spcBef>
                <a:spcPct val="20000"/>
              </a:spcBef>
              <a:buChar char="–"/>
              <a:defRPr sz="2800">
                <a:solidFill>
                  <a:schemeClr val="tx1"/>
                </a:solidFill>
                <a:latin typeface="Times New Roman" panose="02020603050405020304" pitchFamily="18" charset="0"/>
              </a:defRPr>
            </a:lvl2pPr>
            <a:lvl3pPr marL="1143000" indent="-228600" eaLnBrk="0" hangingPunct="0">
              <a:spcBef>
                <a:spcPct val="20000"/>
              </a:spcBef>
              <a:buChar char="•"/>
              <a:defRPr sz="2400">
                <a:solidFill>
                  <a:schemeClr val="tx1"/>
                </a:solidFill>
                <a:latin typeface="Times New Roman" panose="02020603050405020304" pitchFamily="18" charset="0"/>
              </a:defRPr>
            </a:lvl3pPr>
            <a:lvl4pPr marL="1600200" indent="-228600" eaLnBrk="0" hangingPunct="0">
              <a:spcBef>
                <a:spcPct val="20000"/>
              </a:spcBef>
              <a:buChar char="–"/>
              <a:defRPr sz="2000">
                <a:solidFill>
                  <a:schemeClr val="tx1"/>
                </a:solidFill>
                <a:latin typeface="Times New Roman" panose="02020603050405020304" pitchFamily="18" charset="0"/>
              </a:defRPr>
            </a:lvl4pPr>
            <a:lvl5pPr marL="2057400" indent="-228600" eaLnBrk="0" hangingPunct="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spcBef>
                <a:spcPct val="50000"/>
              </a:spcBef>
              <a:buFontTx/>
              <a:buNone/>
            </a:pPr>
            <a:r>
              <a:rPr lang="en-US" altLang="en-US" sz="2400" dirty="0"/>
              <a:t>Sampling rate = 1.5x frequency</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04A5BE74-D040-4A71-8D78-CC9CB8B65F5F}"/>
              </a:ext>
            </a:extLst>
          </p:cNvPr>
          <p:cNvSpPr>
            <a:spLocks noGrp="1" noChangeArrowheads="1"/>
          </p:cNvSpPr>
          <p:nvPr>
            <p:ph type="title"/>
          </p:nvPr>
        </p:nvSpPr>
        <p:spPr>
          <a:xfrm>
            <a:off x="457200" y="0"/>
            <a:ext cx="8229600" cy="1195752"/>
          </a:xfrm>
        </p:spPr>
        <p:txBody>
          <a:bodyPr/>
          <a:lstStyle/>
          <a:p>
            <a:pPr eaLnBrk="1" hangingPunct="1"/>
            <a:r>
              <a:rPr lang="en-US" altLang="en-US" dirty="0"/>
              <a:t>Still bad</a:t>
            </a:r>
          </a:p>
        </p:txBody>
      </p:sp>
      <p:sp>
        <p:nvSpPr>
          <p:cNvPr id="16387" name="Rectangle 4">
            <a:extLst>
              <a:ext uri="{FF2B5EF4-FFF2-40B4-BE49-F238E27FC236}">
                <a16:creationId xmlns:a16="http://schemas.microsoft.com/office/drawing/2014/main" id="{072E0EFE-2D97-44F2-8585-369E8C419100}"/>
              </a:ext>
            </a:extLst>
          </p:cNvPr>
          <p:cNvSpPr>
            <a:spLocks noChangeArrowheads="1"/>
          </p:cNvSpPr>
          <p:nvPr/>
        </p:nvSpPr>
        <p:spPr bwMode="auto">
          <a:xfrm>
            <a:off x="2066925" y="18097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sz="3200">
                <a:solidFill>
                  <a:schemeClr val="tx1"/>
                </a:solidFill>
                <a:latin typeface="Times New Roman" panose="02020603050405020304" pitchFamily="18" charset="0"/>
              </a:defRPr>
            </a:lvl1pPr>
            <a:lvl2pPr marL="742950" indent="-285750" eaLnBrk="0" hangingPunct="0">
              <a:spcBef>
                <a:spcPct val="20000"/>
              </a:spcBef>
              <a:buChar char="–"/>
              <a:defRPr sz="2800">
                <a:solidFill>
                  <a:schemeClr val="tx1"/>
                </a:solidFill>
                <a:latin typeface="Times New Roman" panose="02020603050405020304" pitchFamily="18" charset="0"/>
              </a:defRPr>
            </a:lvl2pPr>
            <a:lvl3pPr marL="1143000" indent="-228600" eaLnBrk="0" hangingPunct="0">
              <a:spcBef>
                <a:spcPct val="20000"/>
              </a:spcBef>
              <a:buChar char="•"/>
              <a:defRPr sz="2400">
                <a:solidFill>
                  <a:schemeClr val="tx1"/>
                </a:solidFill>
                <a:latin typeface="Times New Roman" panose="02020603050405020304" pitchFamily="18" charset="0"/>
              </a:defRPr>
            </a:lvl3pPr>
            <a:lvl4pPr marL="1600200" indent="-228600" eaLnBrk="0" hangingPunct="0">
              <a:spcBef>
                <a:spcPct val="20000"/>
              </a:spcBef>
              <a:buChar char="–"/>
              <a:defRPr sz="2000">
                <a:solidFill>
                  <a:schemeClr val="tx1"/>
                </a:solidFill>
                <a:latin typeface="Times New Roman" panose="02020603050405020304" pitchFamily="18" charset="0"/>
              </a:defRPr>
            </a:lvl4pPr>
            <a:lvl5pPr marL="2057400" indent="-228600" eaLnBrk="0" hangingPunct="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spcBef>
                <a:spcPct val="0"/>
              </a:spcBef>
              <a:buFontTx/>
              <a:buNone/>
            </a:pPr>
            <a:endParaRPr lang="en-US" altLang="en-US" sz="2400"/>
          </a:p>
        </p:txBody>
      </p:sp>
      <p:graphicFrame>
        <p:nvGraphicFramePr>
          <p:cNvPr id="16388" name="Object 7">
            <a:extLst>
              <a:ext uri="{FF2B5EF4-FFF2-40B4-BE49-F238E27FC236}">
                <a16:creationId xmlns:a16="http://schemas.microsoft.com/office/drawing/2014/main" id="{D1D8FB8C-9AF9-4419-9710-BA4948289F92}"/>
              </a:ext>
            </a:extLst>
          </p:cNvPr>
          <p:cNvGraphicFramePr>
            <a:graphicFrameLocks noChangeAspect="1"/>
          </p:cNvGraphicFramePr>
          <p:nvPr>
            <p:extLst>
              <p:ext uri="{D42A27DB-BD31-4B8C-83A1-F6EECF244321}">
                <p14:modId xmlns:p14="http://schemas.microsoft.com/office/powerpoint/2010/main" val="2918701058"/>
              </p:ext>
            </p:extLst>
          </p:nvPr>
        </p:nvGraphicFramePr>
        <p:xfrm>
          <a:off x="1371600" y="1195752"/>
          <a:ext cx="6400800" cy="3735388"/>
        </p:xfrm>
        <a:graphic>
          <a:graphicData uri="http://schemas.openxmlformats.org/presentationml/2006/ole">
            <mc:AlternateContent xmlns:mc="http://schemas.openxmlformats.org/markup-compatibility/2006">
              <mc:Choice xmlns:v="urn:schemas-microsoft-com:vml" Requires="v">
                <p:oleObj spid="_x0000_s1059" name="Chart" r:id="rId3" imgW="3934313" imgH="2295820" progId="Excel.Chart.8">
                  <p:embed/>
                </p:oleObj>
              </mc:Choice>
              <mc:Fallback>
                <p:oleObj name="Chart" r:id="rId3" imgW="3934313" imgH="2295820" progId="Excel.Chart.8">
                  <p:embed/>
                  <p:pic>
                    <p:nvPicPr>
                      <p:cNvPr id="16388" name="Object 7">
                        <a:extLst>
                          <a:ext uri="{FF2B5EF4-FFF2-40B4-BE49-F238E27FC236}">
                            <a16:creationId xmlns:a16="http://schemas.microsoft.com/office/drawing/2014/main" id="{D1D8FB8C-9AF9-4419-9710-BA4948289F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71600" y="1195752"/>
                        <a:ext cx="6400800" cy="3735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6389" name="Text Box 8">
            <a:extLst>
              <a:ext uri="{FF2B5EF4-FFF2-40B4-BE49-F238E27FC236}">
                <a16:creationId xmlns:a16="http://schemas.microsoft.com/office/drawing/2014/main" id="{E5BC90A2-987B-4381-B168-058127411DDC}"/>
              </a:ext>
            </a:extLst>
          </p:cNvPr>
          <p:cNvSpPr txBox="1">
            <a:spLocks noChangeArrowheads="1"/>
          </p:cNvSpPr>
          <p:nvPr/>
        </p:nvSpPr>
        <p:spPr bwMode="auto">
          <a:xfrm>
            <a:off x="110532" y="5022504"/>
            <a:ext cx="8872694" cy="13849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sz="3200">
                <a:solidFill>
                  <a:schemeClr val="tx1"/>
                </a:solidFill>
                <a:latin typeface="Times New Roman" panose="02020603050405020304" pitchFamily="18" charset="0"/>
              </a:defRPr>
            </a:lvl1pPr>
            <a:lvl2pPr marL="742950" indent="-285750" eaLnBrk="0" hangingPunct="0">
              <a:spcBef>
                <a:spcPct val="20000"/>
              </a:spcBef>
              <a:buChar char="–"/>
              <a:defRPr sz="2800">
                <a:solidFill>
                  <a:schemeClr val="tx1"/>
                </a:solidFill>
                <a:latin typeface="Times New Roman" panose="02020603050405020304" pitchFamily="18" charset="0"/>
              </a:defRPr>
            </a:lvl2pPr>
            <a:lvl3pPr marL="1143000" indent="-228600" eaLnBrk="0" hangingPunct="0">
              <a:spcBef>
                <a:spcPct val="20000"/>
              </a:spcBef>
              <a:buChar char="•"/>
              <a:defRPr sz="2400">
                <a:solidFill>
                  <a:schemeClr val="tx1"/>
                </a:solidFill>
                <a:latin typeface="Times New Roman" panose="02020603050405020304" pitchFamily="18" charset="0"/>
              </a:defRPr>
            </a:lvl3pPr>
            <a:lvl4pPr marL="1600200" indent="-228600" eaLnBrk="0" hangingPunct="0">
              <a:spcBef>
                <a:spcPct val="20000"/>
              </a:spcBef>
              <a:buChar char="–"/>
              <a:defRPr sz="2000">
                <a:solidFill>
                  <a:schemeClr val="tx1"/>
                </a:solidFill>
                <a:latin typeface="Times New Roman" panose="02020603050405020304" pitchFamily="18" charset="0"/>
              </a:defRPr>
            </a:lvl4pPr>
            <a:lvl5pPr marL="2057400" indent="-228600" eaLnBrk="0" hangingPunct="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spcBef>
                <a:spcPct val="50000"/>
              </a:spcBef>
              <a:buFontTx/>
              <a:buNone/>
            </a:pPr>
            <a:r>
              <a:rPr lang="en-US" altLang="en-US" sz="2400" dirty="0"/>
              <a:t>Sampling rate = 2X frequency</a:t>
            </a:r>
          </a:p>
          <a:p>
            <a:pPr eaLnBrk="1" hangingPunct="1">
              <a:spcBef>
                <a:spcPct val="50000"/>
              </a:spcBef>
              <a:buFontTx/>
              <a:buNone/>
            </a:pPr>
            <a:r>
              <a:rPr lang="en-US" altLang="en-US" sz="2400" dirty="0"/>
              <a:t>Nyquist’s theorem: to capture a frequency accurately, you must sample more than 2X that frequency</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736D5945-592E-4087-ABA2-B98FFA711474}"/>
              </a:ext>
            </a:extLst>
          </p:cNvPr>
          <p:cNvSpPr>
            <a:spLocks noGrp="1" noChangeArrowheads="1"/>
          </p:cNvSpPr>
          <p:nvPr>
            <p:ph type="title"/>
          </p:nvPr>
        </p:nvSpPr>
        <p:spPr/>
        <p:txBody>
          <a:bodyPr/>
          <a:lstStyle/>
          <a:p>
            <a:pPr eaLnBrk="1" hangingPunct="1"/>
            <a:r>
              <a:rPr lang="en-US" altLang="en-US" dirty="0"/>
              <a:t>Adequate sampling</a:t>
            </a:r>
          </a:p>
        </p:txBody>
      </p:sp>
      <p:graphicFrame>
        <p:nvGraphicFramePr>
          <p:cNvPr id="18435" name="Object 3">
            <a:extLst>
              <a:ext uri="{FF2B5EF4-FFF2-40B4-BE49-F238E27FC236}">
                <a16:creationId xmlns:a16="http://schemas.microsoft.com/office/drawing/2014/main" id="{B5FD4BEA-0C47-40E7-A5F9-84B77BEAF8F6}"/>
              </a:ext>
            </a:extLst>
          </p:cNvPr>
          <p:cNvGraphicFramePr>
            <a:graphicFrameLocks noChangeAspect="1"/>
          </p:cNvGraphicFramePr>
          <p:nvPr/>
        </p:nvGraphicFramePr>
        <p:xfrm>
          <a:off x="1447800" y="1905000"/>
          <a:ext cx="6553200" cy="3824288"/>
        </p:xfrm>
        <a:graphic>
          <a:graphicData uri="http://schemas.openxmlformats.org/presentationml/2006/ole">
            <mc:AlternateContent xmlns:mc="http://schemas.openxmlformats.org/markup-compatibility/2006">
              <mc:Choice xmlns:v="urn:schemas-microsoft-com:vml" Requires="v">
                <p:oleObj spid="_x0000_s3105" name="Chart" r:id="rId3" imgW="3934313" imgH="2295820" progId="Excel.Chart.8">
                  <p:embed/>
                </p:oleObj>
              </mc:Choice>
              <mc:Fallback>
                <p:oleObj name="Chart" r:id="rId3" imgW="3934313" imgH="2295820" progId="Excel.Chart.8">
                  <p:embed/>
                  <p:pic>
                    <p:nvPicPr>
                      <p:cNvPr id="18435" name="Object 3">
                        <a:extLst>
                          <a:ext uri="{FF2B5EF4-FFF2-40B4-BE49-F238E27FC236}">
                            <a16:creationId xmlns:a16="http://schemas.microsoft.com/office/drawing/2014/main" id="{B5FD4BEA-0C47-40E7-A5F9-84B77BEAF8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47800" y="1905000"/>
                        <a:ext cx="6553200" cy="3824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8436" name="Text Box 4">
            <a:extLst>
              <a:ext uri="{FF2B5EF4-FFF2-40B4-BE49-F238E27FC236}">
                <a16:creationId xmlns:a16="http://schemas.microsoft.com/office/drawing/2014/main" id="{4184D906-831A-4383-9B8D-1E2B85FB4FC2}"/>
              </a:ext>
            </a:extLst>
          </p:cNvPr>
          <p:cNvSpPr txBox="1">
            <a:spLocks noChangeArrowheads="1"/>
          </p:cNvSpPr>
          <p:nvPr/>
        </p:nvSpPr>
        <p:spPr bwMode="auto">
          <a:xfrm>
            <a:off x="1981200" y="5867400"/>
            <a:ext cx="6172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sz="3200">
                <a:solidFill>
                  <a:schemeClr val="tx1"/>
                </a:solidFill>
                <a:latin typeface="Times New Roman" panose="02020603050405020304" pitchFamily="18" charset="0"/>
              </a:defRPr>
            </a:lvl1pPr>
            <a:lvl2pPr marL="742950" indent="-285750" eaLnBrk="0" hangingPunct="0">
              <a:spcBef>
                <a:spcPct val="20000"/>
              </a:spcBef>
              <a:buChar char="–"/>
              <a:defRPr sz="2800">
                <a:solidFill>
                  <a:schemeClr val="tx1"/>
                </a:solidFill>
                <a:latin typeface="Times New Roman" panose="02020603050405020304" pitchFamily="18" charset="0"/>
              </a:defRPr>
            </a:lvl2pPr>
            <a:lvl3pPr marL="1143000" indent="-228600" eaLnBrk="0" hangingPunct="0">
              <a:spcBef>
                <a:spcPct val="20000"/>
              </a:spcBef>
              <a:buChar char="•"/>
              <a:defRPr sz="2400">
                <a:solidFill>
                  <a:schemeClr val="tx1"/>
                </a:solidFill>
                <a:latin typeface="Times New Roman" panose="02020603050405020304" pitchFamily="18" charset="0"/>
              </a:defRPr>
            </a:lvl3pPr>
            <a:lvl4pPr marL="1600200" indent="-228600" eaLnBrk="0" hangingPunct="0">
              <a:spcBef>
                <a:spcPct val="20000"/>
              </a:spcBef>
              <a:buChar char="–"/>
              <a:defRPr sz="2000">
                <a:solidFill>
                  <a:schemeClr val="tx1"/>
                </a:solidFill>
                <a:latin typeface="Times New Roman" panose="02020603050405020304" pitchFamily="18" charset="0"/>
              </a:defRPr>
            </a:lvl4pPr>
            <a:lvl5pPr marL="2057400" indent="-228600" eaLnBrk="0" hangingPunct="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eaLnBrk="1" hangingPunct="1">
              <a:spcBef>
                <a:spcPct val="50000"/>
              </a:spcBef>
              <a:buFontTx/>
              <a:buNone/>
            </a:pPr>
            <a:r>
              <a:rPr lang="en-US" altLang="en-US" sz="2400" dirty="0"/>
              <a:t>Sampling rate = 3X frequency</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a:extLst>
              <a:ext uri="{FF2B5EF4-FFF2-40B4-BE49-F238E27FC236}">
                <a16:creationId xmlns:a16="http://schemas.microsoft.com/office/drawing/2014/main" id="{7F943A0F-1C63-4760-BEF7-77C261A8674E}"/>
              </a:ext>
            </a:extLst>
          </p:cNvPr>
          <p:cNvSpPr>
            <a:spLocks noGrp="1"/>
          </p:cNvSpPr>
          <p:nvPr>
            <p:ph type="title"/>
          </p:nvPr>
        </p:nvSpPr>
        <p:spPr>
          <a:xfrm>
            <a:off x="0" y="0"/>
            <a:ext cx="9144000" cy="1600200"/>
          </a:xfrm>
        </p:spPr>
        <p:txBody>
          <a:bodyPr/>
          <a:lstStyle/>
          <a:p>
            <a:r>
              <a:rPr lang="en-US" altLang="en-US" dirty="0"/>
              <a:t>Why is </a:t>
            </a:r>
            <a:r>
              <a:rPr lang="en-US" altLang="en-US" dirty="0" err="1"/>
              <a:t>undersampling</a:t>
            </a:r>
            <a:r>
              <a:rPr lang="en-US" altLang="en-US" dirty="0"/>
              <a:t> bad? Aliasing</a:t>
            </a:r>
          </a:p>
        </p:txBody>
      </p:sp>
      <p:sp>
        <p:nvSpPr>
          <p:cNvPr id="24579" name="Content Placeholder 2">
            <a:extLst>
              <a:ext uri="{FF2B5EF4-FFF2-40B4-BE49-F238E27FC236}">
                <a16:creationId xmlns:a16="http://schemas.microsoft.com/office/drawing/2014/main" id="{D1785983-E3F5-4E10-A247-5C280BE82AF2}"/>
              </a:ext>
            </a:extLst>
          </p:cNvPr>
          <p:cNvSpPr>
            <a:spLocks noGrp="1"/>
          </p:cNvSpPr>
          <p:nvPr>
            <p:ph idx="1"/>
          </p:nvPr>
        </p:nvSpPr>
        <p:spPr>
          <a:xfrm>
            <a:off x="681038" y="4267200"/>
            <a:ext cx="7772400" cy="2133600"/>
          </a:xfrm>
        </p:spPr>
        <p:txBody>
          <a:bodyPr>
            <a:normAutofit fontScale="92500" lnSpcReduction="10000"/>
          </a:bodyPr>
          <a:lstStyle/>
          <a:p>
            <a:r>
              <a:rPr lang="en-US" altLang="en-US" dirty="0"/>
              <a:t>The blue is the true underlying signal</a:t>
            </a:r>
          </a:p>
          <a:p>
            <a:r>
              <a:rPr lang="en-US" altLang="en-US" dirty="0"/>
              <a:t>The red dots are the samples, taken at too low of a sampling rate</a:t>
            </a:r>
          </a:p>
          <a:p>
            <a:r>
              <a:rPr lang="en-US" altLang="en-US" dirty="0"/>
              <a:t>This “aliases” the blue signal, which has a frequency more than 2X the sampling rate, into an artifactual signal with a frequency less than 2X the sampling rate</a:t>
            </a:r>
          </a:p>
        </p:txBody>
      </p:sp>
      <p:pic>
        <p:nvPicPr>
          <p:cNvPr id="24580" name="Picture 2">
            <a:extLst>
              <a:ext uri="{FF2B5EF4-FFF2-40B4-BE49-F238E27FC236}">
                <a16:creationId xmlns:a16="http://schemas.microsoft.com/office/drawing/2014/main" id="{B0D9B681-9566-443E-96D0-7B5FEFF9D2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95525" y="1676400"/>
            <a:ext cx="4543425" cy="2362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579">
                                            <p:txEl>
                                              <p:pRg st="0" end="0"/>
                                            </p:txEl>
                                          </p:spTgt>
                                        </p:tgtEl>
                                        <p:attrNameLst>
                                          <p:attrName>style.visibility</p:attrName>
                                        </p:attrNameLst>
                                      </p:cBhvr>
                                      <p:to>
                                        <p:strVal val="visible"/>
                                      </p:to>
                                    </p:set>
                                    <p:animEffect transition="in" filter="fade">
                                      <p:cBhvr>
                                        <p:cTn id="7" dur="500"/>
                                        <p:tgtEl>
                                          <p:spTgt spid="2457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4579">
                                            <p:txEl>
                                              <p:pRg st="1" end="1"/>
                                            </p:txEl>
                                          </p:spTgt>
                                        </p:tgtEl>
                                        <p:attrNameLst>
                                          <p:attrName>style.visibility</p:attrName>
                                        </p:attrNameLst>
                                      </p:cBhvr>
                                      <p:to>
                                        <p:strVal val="visible"/>
                                      </p:to>
                                    </p:set>
                                    <p:animEffect transition="in" filter="fade">
                                      <p:cBhvr>
                                        <p:cTn id="12" dur="500"/>
                                        <p:tgtEl>
                                          <p:spTgt spid="2457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4579">
                                            <p:txEl>
                                              <p:pRg st="2" end="2"/>
                                            </p:txEl>
                                          </p:spTgt>
                                        </p:tgtEl>
                                        <p:attrNameLst>
                                          <p:attrName>style.visibility</p:attrName>
                                        </p:attrNameLst>
                                      </p:cBhvr>
                                      <p:to>
                                        <p:strVal val="visible"/>
                                      </p:to>
                                    </p:set>
                                    <p:animEffect transition="in" filter="fade">
                                      <p:cBhvr>
                                        <p:cTn id="17" dur="500"/>
                                        <p:tgtEl>
                                          <p:spTgt spid="2457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79" grpId="0" build="p" bldLvl="2"/>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8EE836A5-AA59-4A7F-9944-458412431614}"/>
              </a:ext>
            </a:extLst>
          </p:cNvPr>
          <p:cNvSpPr txBox="1"/>
          <p:nvPr/>
        </p:nvSpPr>
        <p:spPr>
          <a:xfrm>
            <a:off x="3446585" y="110533"/>
            <a:ext cx="2451797" cy="523220"/>
          </a:xfrm>
          <a:prstGeom prst="rect">
            <a:avLst/>
          </a:prstGeom>
          <a:noFill/>
        </p:spPr>
        <p:txBody>
          <a:bodyPr wrap="square" rtlCol="0">
            <a:spAutoFit/>
          </a:bodyPr>
          <a:lstStyle/>
          <a:p>
            <a:r>
              <a:rPr lang="en-US" sz="2800" dirty="0"/>
              <a:t>More aliasing</a:t>
            </a:r>
          </a:p>
        </p:txBody>
      </p:sp>
      <p:pic>
        <p:nvPicPr>
          <p:cNvPr id="18" name="Picture 17">
            <a:extLst>
              <a:ext uri="{FF2B5EF4-FFF2-40B4-BE49-F238E27FC236}">
                <a16:creationId xmlns:a16="http://schemas.microsoft.com/office/drawing/2014/main" id="{205FF761-6D3C-4E4C-A64C-E91CB3F5A1F5}"/>
              </a:ext>
            </a:extLst>
          </p:cNvPr>
          <p:cNvPicPr>
            <a:picLocks noChangeAspect="1"/>
          </p:cNvPicPr>
          <p:nvPr/>
        </p:nvPicPr>
        <p:blipFill>
          <a:blip r:embed="rId2"/>
          <a:stretch>
            <a:fillRect/>
          </a:stretch>
        </p:blipFill>
        <p:spPr>
          <a:xfrm>
            <a:off x="0" y="633752"/>
            <a:ext cx="4272956" cy="3204717"/>
          </a:xfrm>
          <a:prstGeom prst="rect">
            <a:avLst/>
          </a:prstGeom>
        </p:spPr>
      </p:pic>
      <p:pic>
        <p:nvPicPr>
          <p:cNvPr id="16" name="Content Placeholder 15">
            <a:extLst>
              <a:ext uri="{FF2B5EF4-FFF2-40B4-BE49-F238E27FC236}">
                <a16:creationId xmlns:a16="http://schemas.microsoft.com/office/drawing/2014/main" id="{D0E88588-10EF-4579-AFD5-5C0E83FC045C}"/>
              </a:ext>
            </a:extLst>
          </p:cNvPr>
          <p:cNvPicPr>
            <a:picLocks noGrp="1" noChangeAspect="1"/>
          </p:cNvPicPr>
          <p:nvPr>
            <p:ph idx="1"/>
          </p:nvPr>
        </p:nvPicPr>
        <p:blipFill>
          <a:blip r:embed="rId3"/>
          <a:stretch>
            <a:fillRect/>
          </a:stretch>
        </p:blipFill>
        <p:spPr>
          <a:xfrm>
            <a:off x="3587303" y="3768129"/>
            <a:ext cx="5556697" cy="6589458"/>
          </a:xfrm>
        </p:spPr>
      </p:pic>
    </p:spTree>
    <p:extLst>
      <p:ext uri="{BB962C8B-B14F-4D97-AF65-F5344CB8AC3E}">
        <p14:creationId xmlns:p14="http://schemas.microsoft.com/office/powerpoint/2010/main" val="2953472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CFC51-C348-401C-B565-12D684A38FC1}"/>
              </a:ext>
            </a:extLst>
          </p:cNvPr>
          <p:cNvSpPr>
            <a:spLocks noGrp="1"/>
          </p:cNvSpPr>
          <p:nvPr>
            <p:ph type="title"/>
          </p:nvPr>
        </p:nvSpPr>
        <p:spPr>
          <a:xfrm>
            <a:off x="457200" y="0"/>
            <a:ext cx="8229600" cy="1014884"/>
          </a:xfrm>
        </p:spPr>
        <p:txBody>
          <a:bodyPr/>
          <a:lstStyle/>
          <a:p>
            <a:r>
              <a:rPr lang="en-US" dirty="0"/>
              <a:t>How to avoid aliasing</a:t>
            </a:r>
          </a:p>
        </p:txBody>
      </p:sp>
      <p:sp>
        <p:nvSpPr>
          <p:cNvPr id="3" name="Content Placeholder 2">
            <a:extLst>
              <a:ext uri="{FF2B5EF4-FFF2-40B4-BE49-F238E27FC236}">
                <a16:creationId xmlns:a16="http://schemas.microsoft.com/office/drawing/2014/main" id="{C669BCCC-10C0-49A7-B586-F6FC52EF45FF}"/>
              </a:ext>
            </a:extLst>
          </p:cNvPr>
          <p:cNvSpPr>
            <a:spLocks noGrp="1"/>
          </p:cNvSpPr>
          <p:nvPr>
            <p:ph idx="1"/>
          </p:nvPr>
        </p:nvSpPr>
        <p:spPr/>
        <p:txBody>
          <a:bodyPr>
            <a:normAutofit lnSpcReduction="10000"/>
          </a:bodyPr>
          <a:lstStyle/>
          <a:p>
            <a:r>
              <a:rPr lang="en-US" dirty="0"/>
              <a:t>Low-pass filter (in hardware) prior to sampling (A to D conversion)</a:t>
            </a:r>
          </a:p>
          <a:p>
            <a:r>
              <a:rPr lang="en-US" dirty="0"/>
              <a:t>Action potentials have frequency content up to ~8 kHz. What frequency do we need to sample at?</a:t>
            </a:r>
          </a:p>
          <a:p>
            <a:r>
              <a:rPr lang="en-US" dirty="0"/>
              <a:t>Most of what is above 8 kHz is random thermal noise, so you aren’t so much aliasing a specific sine wave at a high frequency to one at a low frequency as you are adding broadband noise to your signal</a:t>
            </a:r>
          </a:p>
          <a:p>
            <a:r>
              <a:rPr lang="en-US" dirty="0"/>
              <a:t>A notable exception to this is periodic noise from switching mode power supplies (e.g. an iPhone charger), which sometimes switch at 10-30 kHz</a:t>
            </a:r>
          </a:p>
        </p:txBody>
      </p:sp>
    </p:spTree>
    <p:extLst>
      <p:ext uri="{BB962C8B-B14F-4D97-AF65-F5344CB8AC3E}">
        <p14:creationId xmlns:p14="http://schemas.microsoft.com/office/powerpoint/2010/main" val="1394366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06394-6433-4E84-A23C-50E91213023A}"/>
              </a:ext>
            </a:extLst>
          </p:cNvPr>
          <p:cNvSpPr>
            <a:spLocks noGrp="1"/>
          </p:cNvSpPr>
          <p:nvPr>
            <p:ph type="title"/>
          </p:nvPr>
        </p:nvSpPr>
        <p:spPr>
          <a:xfrm>
            <a:off x="0" y="0"/>
            <a:ext cx="9144000" cy="1276141"/>
          </a:xfrm>
        </p:spPr>
        <p:txBody>
          <a:bodyPr/>
          <a:lstStyle/>
          <a:p>
            <a:r>
              <a:rPr lang="en-US" dirty="0"/>
              <a:t>Sampling: important points</a:t>
            </a:r>
          </a:p>
        </p:txBody>
      </p:sp>
      <p:sp>
        <p:nvSpPr>
          <p:cNvPr id="3" name="Content Placeholder 2">
            <a:extLst>
              <a:ext uri="{FF2B5EF4-FFF2-40B4-BE49-F238E27FC236}">
                <a16:creationId xmlns:a16="http://schemas.microsoft.com/office/drawing/2014/main" id="{E6802BAD-F7F6-4156-AC5A-F22A181BBF5B}"/>
              </a:ext>
            </a:extLst>
          </p:cNvPr>
          <p:cNvSpPr>
            <a:spLocks noGrp="1"/>
          </p:cNvSpPr>
          <p:nvPr>
            <p:ph idx="1"/>
          </p:nvPr>
        </p:nvSpPr>
        <p:spPr/>
        <p:txBody>
          <a:bodyPr/>
          <a:lstStyle/>
          <a:p>
            <a:r>
              <a:rPr lang="en-US" dirty="0"/>
              <a:t>Physiological signals only have frequency content in certain ranges</a:t>
            </a:r>
          </a:p>
          <a:p>
            <a:r>
              <a:rPr lang="en-US" dirty="0"/>
              <a:t>We should use low-pass filtering to remove everything above that range because it is noise</a:t>
            </a:r>
          </a:p>
          <a:p>
            <a:r>
              <a:rPr lang="en-US" dirty="0"/>
              <a:t>To prevent aliasing, we must sample at </a:t>
            </a:r>
            <a:r>
              <a:rPr lang="en-US" dirty="0" err="1"/>
              <a:t>AT</a:t>
            </a:r>
            <a:r>
              <a:rPr lang="en-US" dirty="0"/>
              <a:t> LEAST 2x higher frequency than the filter cutoff. In practice, use 3x.</a:t>
            </a:r>
          </a:p>
          <a:p>
            <a:r>
              <a:rPr lang="en-US" dirty="0"/>
              <a:t>We can use notch filtering to remove 60 Hz line noise and its harmonics, but that is problematic if our signal has power in those frequencies (e.g. local field potentials or EEGs)</a:t>
            </a:r>
          </a:p>
        </p:txBody>
      </p:sp>
    </p:spTree>
    <p:extLst>
      <p:ext uri="{BB962C8B-B14F-4D97-AF65-F5344CB8AC3E}">
        <p14:creationId xmlns:p14="http://schemas.microsoft.com/office/powerpoint/2010/main" val="4181228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568A2-B6C6-4798-995D-F2FCBE1D21A6}"/>
              </a:ext>
            </a:extLst>
          </p:cNvPr>
          <p:cNvSpPr>
            <a:spLocks noGrp="1"/>
          </p:cNvSpPr>
          <p:nvPr>
            <p:ph type="title"/>
          </p:nvPr>
        </p:nvSpPr>
        <p:spPr>
          <a:xfrm>
            <a:off x="0" y="0"/>
            <a:ext cx="9144000" cy="1600200"/>
          </a:xfrm>
        </p:spPr>
        <p:txBody>
          <a:bodyPr/>
          <a:lstStyle/>
          <a:p>
            <a:pPr>
              <a:lnSpc>
                <a:spcPct val="100000"/>
              </a:lnSpc>
            </a:pPr>
            <a:r>
              <a:rPr lang="en-US" sz="4400" dirty="0"/>
              <a:t>Signals can be decomposed into sinusoids</a:t>
            </a:r>
          </a:p>
        </p:txBody>
      </p:sp>
      <p:pic>
        <p:nvPicPr>
          <p:cNvPr id="9" name="Picture 8">
            <a:extLst>
              <a:ext uri="{FF2B5EF4-FFF2-40B4-BE49-F238E27FC236}">
                <a16:creationId xmlns:a16="http://schemas.microsoft.com/office/drawing/2014/main" id="{667317AB-E4C2-4459-9310-ABE5BC81FB84}"/>
              </a:ext>
            </a:extLst>
          </p:cNvPr>
          <p:cNvPicPr>
            <a:picLocks noChangeAspect="1"/>
          </p:cNvPicPr>
          <p:nvPr/>
        </p:nvPicPr>
        <p:blipFill>
          <a:blip r:embed="rId2"/>
          <a:stretch>
            <a:fillRect/>
          </a:stretch>
        </p:blipFill>
        <p:spPr>
          <a:xfrm>
            <a:off x="3838471" y="1859507"/>
            <a:ext cx="4732774" cy="4709460"/>
          </a:xfrm>
          <a:prstGeom prst="rect">
            <a:avLst/>
          </a:prstGeom>
        </p:spPr>
      </p:pic>
      <p:pic>
        <p:nvPicPr>
          <p:cNvPr id="5" name="Content Placeholder 4">
            <a:extLst>
              <a:ext uri="{FF2B5EF4-FFF2-40B4-BE49-F238E27FC236}">
                <a16:creationId xmlns:a16="http://schemas.microsoft.com/office/drawing/2014/main" id="{C6C6386C-4242-4610-AED0-9FF7437990AD}"/>
              </a:ext>
            </a:extLst>
          </p:cNvPr>
          <p:cNvPicPr>
            <a:picLocks noGrp="1" noChangeAspect="1"/>
          </p:cNvPicPr>
          <p:nvPr>
            <p:ph idx="1"/>
          </p:nvPr>
        </p:nvPicPr>
        <p:blipFill>
          <a:blip r:embed="rId3"/>
          <a:stretch>
            <a:fillRect/>
          </a:stretch>
        </p:blipFill>
        <p:spPr>
          <a:xfrm>
            <a:off x="572755" y="2004332"/>
            <a:ext cx="2994877" cy="2133600"/>
          </a:xfrm>
        </p:spPr>
      </p:pic>
      <p:sp>
        <p:nvSpPr>
          <p:cNvPr id="10" name="Rectangle 9">
            <a:extLst>
              <a:ext uri="{FF2B5EF4-FFF2-40B4-BE49-F238E27FC236}">
                <a16:creationId xmlns:a16="http://schemas.microsoft.com/office/drawing/2014/main" id="{66CA116D-051A-4593-9D78-B2D30646CE4A}"/>
              </a:ext>
            </a:extLst>
          </p:cNvPr>
          <p:cNvSpPr/>
          <p:nvPr/>
        </p:nvSpPr>
        <p:spPr>
          <a:xfrm>
            <a:off x="0" y="4439385"/>
            <a:ext cx="9144000" cy="27200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119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97CF2-F1DA-433B-9DD3-9ED3A0E7A61C}"/>
              </a:ext>
            </a:extLst>
          </p:cNvPr>
          <p:cNvSpPr>
            <a:spLocks noGrp="1"/>
          </p:cNvSpPr>
          <p:nvPr>
            <p:ph type="title"/>
          </p:nvPr>
        </p:nvSpPr>
        <p:spPr>
          <a:xfrm>
            <a:off x="0" y="0"/>
            <a:ext cx="9144000" cy="1045029"/>
          </a:xfrm>
        </p:spPr>
        <p:txBody>
          <a:bodyPr/>
          <a:lstStyle/>
          <a:p>
            <a:pPr>
              <a:lnSpc>
                <a:spcPct val="100000"/>
              </a:lnSpc>
            </a:pPr>
            <a:r>
              <a:rPr lang="en-US" sz="4400" dirty="0"/>
              <a:t>Variable types and digital formats</a:t>
            </a:r>
          </a:p>
        </p:txBody>
      </p:sp>
      <p:sp>
        <p:nvSpPr>
          <p:cNvPr id="3" name="Content Placeholder 2">
            <a:extLst>
              <a:ext uri="{FF2B5EF4-FFF2-40B4-BE49-F238E27FC236}">
                <a16:creationId xmlns:a16="http://schemas.microsoft.com/office/drawing/2014/main" id="{F9EE13AF-1791-48C4-B25B-9166C6D022F3}"/>
              </a:ext>
            </a:extLst>
          </p:cNvPr>
          <p:cNvSpPr>
            <a:spLocks noGrp="1"/>
          </p:cNvSpPr>
          <p:nvPr>
            <p:ph idx="1"/>
          </p:nvPr>
        </p:nvSpPr>
        <p:spPr>
          <a:xfrm>
            <a:off x="457200" y="1818752"/>
            <a:ext cx="8229600" cy="4307411"/>
          </a:xfrm>
        </p:spPr>
        <p:txBody>
          <a:bodyPr/>
          <a:lstStyle/>
          <a:p>
            <a:r>
              <a:rPr lang="en-US" dirty="0"/>
              <a:t>What does your data look like once it’s inside the computer?</a:t>
            </a:r>
          </a:p>
          <a:p>
            <a:pPr lvl="1"/>
            <a:r>
              <a:rPr lang="en-US" dirty="0"/>
              <a:t>Good question.</a:t>
            </a:r>
          </a:p>
        </p:txBody>
      </p:sp>
    </p:spTree>
    <p:extLst>
      <p:ext uri="{BB962C8B-B14F-4D97-AF65-F5344CB8AC3E}">
        <p14:creationId xmlns:p14="http://schemas.microsoft.com/office/powerpoint/2010/main" val="11912617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211F5-6D86-4E21-8FB3-290B658D29C3}"/>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0D77784D-A866-4348-85B5-0702EAD91764}"/>
              </a:ext>
            </a:extLst>
          </p:cNvPr>
          <p:cNvPicPr>
            <a:picLocks noGrp="1" noChangeAspect="1"/>
          </p:cNvPicPr>
          <p:nvPr>
            <p:ph idx="1"/>
          </p:nvPr>
        </p:nvPicPr>
        <p:blipFill>
          <a:blip r:embed="rId2"/>
          <a:stretch>
            <a:fillRect/>
          </a:stretch>
        </p:blipFill>
        <p:spPr>
          <a:xfrm>
            <a:off x="-2804" y="0"/>
            <a:ext cx="9146803" cy="6860102"/>
          </a:xfrm>
        </p:spPr>
      </p:pic>
    </p:spTree>
    <p:extLst>
      <p:ext uri="{BB962C8B-B14F-4D97-AF65-F5344CB8AC3E}">
        <p14:creationId xmlns:p14="http://schemas.microsoft.com/office/powerpoint/2010/main" val="3940097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0D6D2-F24E-41B3-808E-A99192A5E052}"/>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9C7411B8-6CCB-4329-B625-72AAECB37828}"/>
              </a:ext>
            </a:extLst>
          </p:cNvPr>
          <p:cNvPicPr>
            <a:picLocks noGrp="1" noChangeAspect="1"/>
          </p:cNvPicPr>
          <p:nvPr>
            <p:ph idx="1"/>
          </p:nvPr>
        </p:nvPicPr>
        <p:blipFill>
          <a:blip r:embed="rId2"/>
          <a:stretch>
            <a:fillRect/>
          </a:stretch>
        </p:blipFill>
        <p:spPr>
          <a:xfrm>
            <a:off x="3895" y="0"/>
            <a:ext cx="9140105" cy="6855079"/>
          </a:xfrm>
        </p:spPr>
      </p:pic>
    </p:spTree>
    <p:extLst>
      <p:ext uri="{BB962C8B-B14F-4D97-AF65-F5344CB8AC3E}">
        <p14:creationId xmlns:p14="http://schemas.microsoft.com/office/powerpoint/2010/main" val="12770068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43729-FA05-44C2-BEB4-FE27657E7112}"/>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A9A60C10-8BDE-4A7F-86B1-1FAEA1235245}"/>
              </a:ext>
            </a:extLst>
          </p:cNvPr>
          <p:cNvPicPr>
            <a:picLocks noGrp="1" noChangeAspect="1"/>
          </p:cNvPicPr>
          <p:nvPr>
            <p:ph idx="1"/>
          </p:nvPr>
        </p:nvPicPr>
        <p:blipFill>
          <a:blip r:embed="rId2"/>
          <a:stretch>
            <a:fillRect/>
          </a:stretch>
        </p:blipFill>
        <p:spPr>
          <a:xfrm>
            <a:off x="-2804" y="0"/>
            <a:ext cx="9146803" cy="6860102"/>
          </a:xfrm>
        </p:spPr>
      </p:pic>
      <p:sp>
        <p:nvSpPr>
          <p:cNvPr id="6" name="TextBox 5">
            <a:extLst>
              <a:ext uri="{FF2B5EF4-FFF2-40B4-BE49-F238E27FC236}">
                <a16:creationId xmlns:a16="http://schemas.microsoft.com/office/drawing/2014/main" id="{15895CA6-A786-40CF-8D61-B682BB816530}"/>
              </a:ext>
            </a:extLst>
          </p:cNvPr>
          <p:cNvSpPr txBox="1"/>
          <p:nvPr/>
        </p:nvSpPr>
        <p:spPr>
          <a:xfrm>
            <a:off x="55265" y="2270533"/>
            <a:ext cx="1863970" cy="2308324"/>
          </a:xfrm>
          <a:prstGeom prst="rect">
            <a:avLst/>
          </a:prstGeom>
          <a:noFill/>
        </p:spPr>
        <p:txBody>
          <a:bodyPr wrap="square" rtlCol="0">
            <a:spAutoFit/>
          </a:bodyPr>
          <a:lstStyle/>
          <a:p>
            <a:r>
              <a:rPr lang="en-US" b="1" dirty="0">
                <a:solidFill>
                  <a:srgbClr val="FF0000"/>
                </a:solidFill>
                <a:latin typeface="Arial" panose="020B0604020202020204" pitchFamily="34" charset="0"/>
                <a:cs typeface="Arial" panose="020B0604020202020204" pitchFamily="34" charset="0"/>
              </a:rPr>
              <a:t>This is false – </a:t>
            </a:r>
            <a:r>
              <a:rPr lang="en-US" b="1" dirty="0" err="1">
                <a:solidFill>
                  <a:srgbClr val="FF0000"/>
                </a:solidFill>
                <a:latin typeface="Arial" panose="020B0604020202020204" pitchFamily="34" charset="0"/>
                <a:cs typeface="Arial" panose="020B0604020202020204" pitchFamily="34" charset="0"/>
              </a:rPr>
              <a:t>matlab</a:t>
            </a:r>
            <a:r>
              <a:rPr lang="en-US" b="1" dirty="0">
                <a:solidFill>
                  <a:srgbClr val="FF0000"/>
                </a:solidFill>
                <a:latin typeface="Arial" panose="020B0604020202020204" pitchFamily="34" charset="0"/>
                <a:cs typeface="Arial" panose="020B0604020202020204" pitchFamily="34" charset="0"/>
              </a:rPr>
              <a:t> will either convert it to Inf or implicitly convert it to type double</a:t>
            </a:r>
          </a:p>
          <a:p>
            <a:endParaRPr lang="en-US" dirty="0"/>
          </a:p>
        </p:txBody>
      </p:sp>
    </p:spTree>
    <p:extLst>
      <p:ext uri="{BB962C8B-B14F-4D97-AF65-F5344CB8AC3E}">
        <p14:creationId xmlns:p14="http://schemas.microsoft.com/office/powerpoint/2010/main" val="2735346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47597-5435-4810-9B55-1087F8B859B3}"/>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92529035-8121-40C5-8CB5-F2E2F2ED49E8}"/>
              </a:ext>
            </a:extLst>
          </p:cNvPr>
          <p:cNvPicPr>
            <a:picLocks noGrp="1" noChangeAspect="1"/>
          </p:cNvPicPr>
          <p:nvPr>
            <p:ph idx="1"/>
          </p:nvPr>
        </p:nvPicPr>
        <p:blipFill>
          <a:blip r:embed="rId2"/>
          <a:stretch>
            <a:fillRect/>
          </a:stretch>
        </p:blipFill>
        <p:spPr>
          <a:xfrm>
            <a:off x="0" y="-2102"/>
            <a:ext cx="9146803" cy="6860102"/>
          </a:xfrm>
        </p:spPr>
      </p:pic>
      <p:sp>
        <p:nvSpPr>
          <p:cNvPr id="6" name="TextBox 5">
            <a:extLst>
              <a:ext uri="{FF2B5EF4-FFF2-40B4-BE49-F238E27FC236}">
                <a16:creationId xmlns:a16="http://schemas.microsoft.com/office/drawing/2014/main" id="{81FC92AA-76F6-4BB0-9C8C-8FD68C80F2F2}"/>
              </a:ext>
            </a:extLst>
          </p:cNvPr>
          <p:cNvSpPr txBox="1"/>
          <p:nvPr/>
        </p:nvSpPr>
        <p:spPr>
          <a:xfrm>
            <a:off x="6310365" y="1477107"/>
            <a:ext cx="2612571" cy="2031325"/>
          </a:xfrm>
          <a:prstGeom prst="rect">
            <a:avLst/>
          </a:prstGeom>
          <a:noFill/>
        </p:spPr>
        <p:txBody>
          <a:bodyPr wrap="square" rtlCol="0">
            <a:spAutoFit/>
          </a:bodyPr>
          <a:lstStyle/>
          <a:p>
            <a:r>
              <a:rPr lang="en-US" dirty="0">
                <a:solidFill>
                  <a:srgbClr val="FF0000"/>
                </a:solidFill>
                <a:latin typeface="Arial" panose="020B0604020202020204" pitchFamily="34" charset="0"/>
                <a:cs typeface="Arial" panose="020B0604020202020204" pitchFamily="34" charset="0"/>
              </a:rPr>
              <a:t>The data is typically acquired as </a:t>
            </a:r>
            <a:r>
              <a:rPr lang="en-US" dirty="0" err="1">
                <a:solidFill>
                  <a:srgbClr val="FF0000"/>
                </a:solidFill>
                <a:latin typeface="Arial" panose="020B0604020202020204" pitchFamily="34" charset="0"/>
                <a:cs typeface="Arial" panose="020B0604020202020204" pitchFamily="34" charset="0"/>
              </a:rPr>
              <a:t>ints</a:t>
            </a:r>
            <a:r>
              <a:rPr lang="en-US" dirty="0">
                <a:solidFill>
                  <a:srgbClr val="FF0000"/>
                </a:solidFill>
                <a:latin typeface="Arial" panose="020B0604020202020204" pitchFamily="34" charset="0"/>
                <a:cs typeface="Arial" panose="020B0604020202020204" pitchFamily="34" charset="0"/>
              </a:rPr>
              <a:t>. However, any math beyond addition and subtraction requires the data to be in a float format</a:t>
            </a:r>
          </a:p>
        </p:txBody>
      </p:sp>
      <p:sp>
        <p:nvSpPr>
          <p:cNvPr id="7" name="TextBox 6">
            <a:extLst>
              <a:ext uri="{FF2B5EF4-FFF2-40B4-BE49-F238E27FC236}">
                <a16:creationId xmlns:a16="http://schemas.microsoft.com/office/drawing/2014/main" id="{878D3227-7B32-4B59-A5C8-A3EBBA8A1F69}"/>
              </a:ext>
            </a:extLst>
          </p:cNvPr>
          <p:cNvSpPr txBox="1"/>
          <p:nvPr/>
        </p:nvSpPr>
        <p:spPr>
          <a:xfrm>
            <a:off x="6310365" y="3910426"/>
            <a:ext cx="2612571" cy="2031325"/>
          </a:xfrm>
          <a:prstGeom prst="rect">
            <a:avLst/>
          </a:prstGeom>
          <a:noFill/>
        </p:spPr>
        <p:txBody>
          <a:bodyPr wrap="square" rtlCol="0">
            <a:spAutoFit/>
          </a:bodyPr>
          <a:lstStyle/>
          <a:p>
            <a:r>
              <a:rPr lang="en-US" dirty="0">
                <a:solidFill>
                  <a:srgbClr val="FF0000"/>
                </a:solidFill>
                <a:latin typeface="Arial" panose="020B0604020202020204" pitchFamily="34" charset="0"/>
                <a:cs typeface="Arial" panose="020B0604020202020204" pitchFamily="34" charset="0"/>
              </a:rPr>
              <a:t>CPUs do both integer and floating-point math. </a:t>
            </a:r>
          </a:p>
          <a:p>
            <a:r>
              <a:rPr lang="en-US" dirty="0">
                <a:solidFill>
                  <a:srgbClr val="FF0000"/>
                </a:solidFill>
                <a:latin typeface="Arial" panose="020B0604020202020204" pitchFamily="34" charset="0"/>
                <a:cs typeface="Arial" panose="020B0604020202020204" pitchFamily="34" charset="0"/>
              </a:rPr>
              <a:t>GPUs are specialized to do only certain types of floating-point operations, and they do it much faster.</a:t>
            </a:r>
          </a:p>
        </p:txBody>
      </p:sp>
    </p:spTree>
    <p:extLst>
      <p:ext uri="{BB962C8B-B14F-4D97-AF65-F5344CB8AC3E}">
        <p14:creationId xmlns:p14="http://schemas.microsoft.com/office/powerpoint/2010/main" val="2355386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EECE4-67AE-42B0-9566-3AE377AB70AA}"/>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5528A191-9CBE-4596-9CA7-93DEBFBA9730}"/>
              </a:ext>
            </a:extLst>
          </p:cNvPr>
          <p:cNvPicPr>
            <a:picLocks noGrp="1" noChangeAspect="1"/>
          </p:cNvPicPr>
          <p:nvPr>
            <p:ph idx="1"/>
          </p:nvPr>
        </p:nvPicPr>
        <p:blipFill>
          <a:blip r:embed="rId2"/>
          <a:stretch>
            <a:fillRect/>
          </a:stretch>
        </p:blipFill>
        <p:spPr>
          <a:xfrm>
            <a:off x="0" y="0"/>
            <a:ext cx="9146804" cy="6860103"/>
          </a:xfrm>
        </p:spPr>
      </p:pic>
      <p:cxnSp>
        <p:nvCxnSpPr>
          <p:cNvPr id="8" name="Straight Arrow Connector 7">
            <a:extLst>
              <a:ext uri="{FF2B5EF4-FFF2-40B4-BE49-F238E27FC236}">
                <a16:creationId xmlns:a16="http://schemas.microsoft.com/office/drawing/2014/main" id="{DA51D0AC-5989-4EDE-B620-A6E6170FC359}"/>
              </a:ext>
            </a:extLst>
          </p:cNvPr>
          <p:cNvCxnSpPr/>
          <p:nvPr/>
        </p:nvCxnSpPr>
        <p:spPr>
          <a:xfrm flipH="1">
            <a:off x="2783393" y="1788607"/>
            <a:ext cx="1376625" cy="0"/>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B953B8B5-2552-4E0B-864C-6BEF5226E715}"/>
              </a:ext>
            </a:extLst>
          </p:cNvPr>
          <p:cNvSpPr txBox="1"/>
          <p:nvPr/>
        </p:nvSpPr>
        <p:spPr>
          <a:xfrm>
            <a:off x="4160018" y="1465441"/>
            <a:ext cx="4374573" cy="1015663"/>
          </a:xfrm>
          <a:prstGeom prst="rect">
            <a:avLst/>
          </a:prstGeom>
          <a:noFill/>
        </p:spPr>
        <p:txBody>
          <a:bodyPr wrap="square" rtlCol="0">
            <a:spAutoFit/>
          </a:bodyPr>
          <a:lstStyle/>
          <a:p>
            <a:r>
              <a:rPr lang="en-US" sz="2000" b="1" dirty="0">
                <a:solidFill>
                  <a:srgbClr val="FF0000"/>
                </a:solidFill>
                <a:latin typeface="Arial" panose="020B0604020202020204" pitchFamily="34" charset="0"/>
                <a:cs typeface="Arial" panose="020B0604020202020204" pitchFamily="34" charset="0"/>
              </a:rPr>
              <a:t>Pascal is the only language I’ve encountered that calls them reals instead of floats</a:t>
            </a:r>
          </a:p>
        </p:txBody>
      </p:sp>
    </p:spTree>
    <p:extLst>
      <p:ext uri="{BB962C8B-B14F-4D97-AF65-F5344CB8AC3E}">
        <p14:creationId xmlns:p14="http://schemas.microsoft.com/office/powerpoint/2010/main" val="110902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2012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31D95-B113-4553-8283-7AD6AD670C53}"/>
              </a:ext>
            </a:extLst>
          </p:cNvPr>
          <p:cNvSpPr>
            <a:spLocks noGrp="1"/>
          </p:cNvSpPr>
          <p:nvPr>
            <p:ph type="title"/>
          </p:nvPr>
        </p:nvSpPr>
        <p:spPr>
          <a:xfrm>
            <a:off x="0" y="0"/>
            <a:ext cx="2723103" cy="753626"/>
          </a:xfrm>
        </p:spPr>
        <p:txBody>
          <a:bodyPr/>
          <a:lstStyle/>
          <a:p>
            <a:r>
              <a:rPr lang="en-US" sz="4400" b="1" dirty="0">
                <a:solidFill>
                  <a:srgbClr val="FF0000"/>
                </a:solidFill>
                <a:latin typeface="Arial" panose="020B0604020202020204" pitchFamily="34" charset="0"/>
                <a:cs typeface="Arial" panose="020B0604020202020204" pitchFamily="34" charset="0"/>
              </a:rPr>
              <a:t>However:</a:t>
            </a:r>
          </a:p>
        </p:txBody>
      </p:sp>
      <p:pic>
        <p:nvPicPr>
          <p:cNvPr id="5" name="Content Placeholder 4">
            <a:extLst>
              <a:ext uri="{FF2B5EF4-FFF2-40B4-BE49-F238E27FC236}">
                <a16:creationId xmlns:a16="http://schemas.microsoft.com/office/drawing/2014/main" id="{B506C79A-EEBE-4D17-8AC2-CFED05D03B95}"/>
              </a:ext>
            </a:extLst>
          </p:cNvPr>
          <p:cNvPicPr>
            <a:picLocks noGrp="1" noChangeAspect="1"/>
          </p:cNvPicPr>
          <p:nvPr>
            <p:ph idx="1"/>
          </p:nvPr>
        </p:nvPicPr>
        <p:blipFill>
          <a:blip r:embed="rId2"/>
          <a:stretch>
            <a:fillRect/>
          </a:stretch>
        </p:blipFill>
        <p:spPr>
          <a:xfrm>
            <a:off x="2600697" y="-1256854"/>
            <a:ext cx="3942606" cy="8535370"/>
          </a:xfrm>
        </p:spPr>
      </p:pic>
      <p:cxnSp>
        <p:nvCxnSpPr>
          <p:cNvPr id="7" name="Straight Arrow Connector 6">
            <a:extLst>
              <a:ext uri="{FF2B5EF4-FFF2-40B4-BE49-F238E27FC236}">
                <a16:creationId xmlns:a16="http://schemas.microsoft.com/office/drawing/2014/main" id="{EFFC696E-D208-4754-A796-59C9AAB19F26}"/>
              </a:ext>
            </a:extLst>
          </p:cNvPr>
          <p:cNvCxnSpPr/>
          <p:nvPr/>
        </p:nvCxnSpPr>
        <p:spPr>
          <a:xfrm>
            <a:off x="2600697" y="5596932"/>
            <a:ext cx="464050" cy="0"/>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128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BD481-6526-4847-853A-FF7304651BAE}"/>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2353ED5F-8E8B-4A41-9461-9584B7650829}"/>
              </a:ext>
            </a:extLst>
          </p:cNvPr>
          <p:cNvPicPr>
            <a:picLocks noGrp="1" noChangeAspect="1"/>
          </p:cNvPicPr>
          <p:nvPr>
            <p:ph idx="1"/>
          </p:nvPr>
        </p:nvPicPr>
        <p:blipFill>
          <a:blip r:embed="rId2"/>
          <a:stretch>
            <a:fillRect/>
          </a:stretch>
        </p:blipFill>
        <p:spPr>
          <a:xfrm>
            <a:off x="0" y="-1"/>
            <a:ext cx="9144001" cy="6858001"/>
          </a:xfrm>
        </p:spPr>
      </p:pic>
      <p:sp>
        <p:nvSpPr>
          <p:cNvPr id="6" name="TextBox 5">
            <a:extLst>
              <a:ext uri="{FF2B5EF4-FFF2-40B4-BE49-F238E27FC236}">
                <a16:creationId xmlns:a16="http://schemas.microsoft.com/office/drawing/2014/main" id="{45A5CC08-CDC7-4E98-86FA-22605AF864BD}"/>
              </a:ext>
            </a:extLst>
          </p:cNvPr>
          <p:cNvSpPr txBox="1"/>
          <p:nvPr/>
        </p:nvSpPr>
        <p:spPr>
          <a:xfrm>
            <a:off x="934497" y="446039"/>
            <a:ext cx="1698170" cy="769441"/>
          </a:xfrm>
          <a:prstGeom prst="rect">
            <a:avLst/>
          </a:prstGeom>
          <a:solidFill>
            <a:schemeClr val="bg2"/>
          </a:solidFill>
        </p:spPr>
        <p:txBody>
          <a:bodyPr wrap="square" rtlCol="0">
            <a:spAutoFit/>
          </a:bodyPr>
          <a:lstStyle/>
          <a:p>
            <a:pPr algn="r"/>
            <a:r>
              <a:rPr lang="en-US" sz="4400" b="1" dirty="0">
                <a:solidFill>
                  <a:srgbClr val="FF0000"/>
                </a:solidFill>
                <a:latin typeface="Comic Sans MS" panose="030F0702030302020204" pitchFamily="66" charset="0"/>
                <a:cs typeface="Arial" panose="020B0604020202020204" pitchFamily="34" charset="0"/>
              </a:rPr>
              <a:t>Float</a:t>
            </a:r>
          </a:p>
        </p:txBody>
      </p:sp>
    </p:spTree>
    <p:extLst>
      <p:ext uri="{BB962C8B-B14F-4D97-AF65-F5344CB8AC3E}">
        <p14:creationId xmlns:p14="http://schemas.microsoft.com/office/powerpoint/2010/main" val="9446698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8FB30D7-DA74-4667-B2A9-7C22B9696EA8}"/>
              </a:ext>
            </a:extLst>
          </p:cNvPr>
          <p:cNvPicPr>
            <a:picLocks noChangeAspect="1"/>
          </p:cNvPicPr>
          <p:nvPr/>
        </p:nvPicPr>
        <p:blipFill>
          <a:blip r:embed="rId2"/>
          <a:srcRect/>
          <a:stretch/>
        </p:blipFill>
        <p:spPr>
          <a:xfrm>
            <a:off x="1970915" y="3527679"/>
            <a:ext cx="5202164" cy="2922656"/>
          </a:xfrm>
          <a:prstGeom prst="rect">
            <a:avLst/>
          </a:prstGeom>
        </p:spPr>
      </p:pic>
      <p:sp>
        <p:nvSpPr>
          <p:cNvPr id="2" name="Title 1">
            <a:extLst>
              <a:ext uri="{FF2B5EF4-FFF2-40B4-BE49-F238E27FC236}">
                <a16:creationId xmlns:a16="http://schemas.microsoft.com/office/drawing/2014/main" id="{3B0E4B23-0D24-4210-A523-9FA759D5835A}"/>
              </a:ext>
            </a:extLst>
          </p:cNvPr>
          <p:cNvSpPr>
            <a:spLocks noGrp="1"/>
          </p:cNvSpPr>
          <p:nvPr>
            <p:ph type="title"/>
          </p:nvPr>
        </p:nvSpPr>
        <p:spPr>
          <a:xfrm>
            <a:off x="0" y="-80383"/>
            <a:ext cx="9144000" cy="854110"/>
          </a:xfrm>
        </p:spPr>
        <p:txBody>
          <a:bodyPr/>
          <a:lstStyle/>
          <a:p>
            <a:pPr>
              <a:lnSpc>
                <a:spcPct val="100000"/>
              </a:lnSpc>
            </a:pPr>
            <a:r>
              <a:rPr lang="en-US" sz="3600" dirty="0"/>
              <a:t>Numerical precision: a real-world example</a:t>
            </a:r>
          </a:p>
        </p:txBody>
      </p:sp>
      <p:sp>
        <p:nvSpPr>
          <p:cNvPr id="3" name="Content Placeholder 2">
            <a:extLst>
              <a:ext uri="{FF2B5EF4-FFF2-40B4-BE49-F238E27FC236}">
                <a16:creationId xmlns:a16="http://schemas.microsoft.com/office/drawing/2014/main" id="{87131252-1968-490B-8B26-581351AE2F7B}"/>
              </a:ext>
            </a:extLst>
          </p:cNvPr>
          <p:cNvSpPr>
            <a:spLocks noGrp="1"/>
          </p:cNvSpPr>
          <p:nvPr>
            <p:ph idx="1"/>
          </p:nvPr>
        </p:nvSpPr>
        <p:spPr>
          <a:xfrm>
            <a:off x="-1" y="854110"/>
            <a:ext cx="9143999" cy="2471893"/>
          </a:xfrm>
        </p:spPr>
        <p:txBody>
          <a:bodyPr>
            <a:normAutofit lnSpcReduction="10000"/>
          </a:bodyPr>
          <a:lstStyle/>
          <a:p>
            <a:r>
              <a:rPr lang="en-US" dirty="0"/>
              <a:t>Fermat’s Last Theorem: there are no positive integer solutions to </a:t>
            </a:r>
            <a:r>
              <a:rPr lang="en-US" dirty="0" err="1"/>
              <a:t>X</a:t>
            </a:r>
            <a:r>
              <a:rPr lang="en-US" baseline="30000" dirty="0" err="1"/>
              <a:t>n</a:t>
            </a:r>
            <a:r>
              <a:rPr lang="en-US" dirty="0"/>
              <a:t> + </a:t>
            </a:r>
            <a:r>
              <a:rPr lang="en-US" dirty="0" err="1"/>
              <a:t>Y</a:t>
            </a:r>
            <a:r>
              <a:rPr lang="en-US" baseline="30000" dirty="0" err="1"/>
              <a:t>n</a:t>
            </a:r>
            <a:r>
              <a:rPr lang="en-US" dirty="0"/>
              <a:t> = Z</a:t>
            </a:r>
            <a:r>
              <a:rPr lang="en-US" baseline="30000" dirty="0"/>
              <a:t>n</a:t>
            </a:r>
            <a:r>
              <a:rPr lang="en-US" dirty="0"/>
              <a:t> for n &gt; 2</a:t>
            </a:r>
          </a:p>
          <a:p>
            <a:r>
              <a:rPr lang="en-US" b="1" dirty="0"/>
              <a:t>However: </a:t>
            </a:r>
          </a:p>
          <a:p>
            <a:pPr lvl="1"/>
            <a:r>
              <a:rPr lang="en-US" sz="2100" b="1" dirty="0"/>
              <a:t>There is a Simpsons episode where Homer discovers that a crayon he inserted in his nose as a child has migrated into his frontal lobe, suppressing his cognitive capacity. The doctor removes the crayon, and Homer’s true intellect is revealed.</a:t>
            </a:r>
          </a:p>
        </p:txBody>
      </p:sp>
      <p:sp>
        <p:nvSpPr>
          <p:cNvPr id="6" name="Rectangle: Rounded Corners 5">
            <a:extLst>
              <a:ext uri="{FF2B5EF4-FFF2-40B4-BE49-F238E27FC236}">
                <a16:creationId xmlns:a16="http://schemas.microsoft.com/office/drawing/2014/main" id="{96B1F245-813A-41CB-BA47-69BF1C423D21}"/>
              </a:ext>
            </a:extLst>
          </p:cNvPr>
          <p:cNvSpPr/>
          <p:nvPr/>
        </p:nvSpPr>
        <p:spPr>
          <a:xfrm>
            <a:off x="4089680" y="4622242"/>
            <a:ext cx="2622620" cy="502417"/>
          </a:xfrm>
          <a:prstGeom prst="roundRect">
            <a:avLst/>
          </a:prstGeom>
          <a:noFill/>
          <a:ln w="920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D3709039-8B52-4D4C-88FC-06B17262DFC0}"/>
              </a:ext>
            </a:extLst>
          </p:cNvPr>
          <p:cNvSpPr/>
          <p:nvPr/>
        </p:nvSpPr>
        <p:spPr>
          <a:xfrm>
            <a:off x="2061588" y="1156886"/>
            <a:ext cx="1736689" cy="502417"/>
          </a:xfrm>
          <a:prstGeom prst="roundRect">
            <a:avLst/>
          </a:prstGeom>
          <a:noFill/>
          <a:ln w="920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2095D5CE-C0A7-4E08-9246-34D2B72A2545}"/>
              </a:ext>
            </a:extLst>
          </p:cNvPr>
          <p:cNvCxnSpPr>
            <a:stCxn id="9" idx="2"/>
            <a:endCxn id="6" idx="0"/>
          </p:cNvCxnSpPr>
          <p:nvPr/>
        </p:nvCxnSpPr>
        <p:spPr>
          <a:xfrm>
            <a:off x="2929933" y="1659303"/>
            <a:ext cx="2471057" cy="2962939"/>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2123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06EC3-87D5-4C5A-B2CA-E216DD917ADA}"/>
              </a:ext>
            </a:extLst>
          </p:cNvPr>
          <p:cNvSpPr>
            <a:spLocks noGrp="1"/>
          </p:cNvSpPr>
          <p:nvPr>
            <p:ph type="title"/>
          </p:nvPr>
        </p:nvSpPr>
        <p:spPr>
          <a:xfrm>
            <a:off x="0" y="140676"/>
            <a:ext cx="9144000" cy="1306287"/>
          </a:xfrm>
        </p:spPr>
        <p:txBody>
          <a:bodyPr/>
          <a:lstStyle/>
          <a:p>
            <a:pPr>
              <a:lnSpc>
                <a:spcPct val="100000"/>
              </a:lnSpc>
            </a:pPr>
            <a:r>
              <a:rPr lang="en-US" sz="4400" b="1" dirty="0"/>
              <a:t>Did Homer Simpson disprove Fermat’s Last Theorem?</a:t>
            </a:r>
          </a:p>
        </p:txBody>
      </p:sp>
      <p:sp>
        <p:nvSpPr>
          <p:cNvPr id="3" name="Content Placeholder 2">
            <a:extLst>
              <a:ext uri="{FF2B5EF4-FFF2-40B4-BE49-F238E27FC236}">
                <a16:creationId xmlns:a16="http://schemas.microsoft.com/office/drawing/2014/main" id="{1D0B83FE-41EC-4207-B79F-52BF79765D5D}"/>
              </a:ext>
            </a:extLst>
          </p:cNvPr>
          <p:cNvSpPr>
            <a:spLocks noGrp="1"/>
          </p:cNvSpPr>
          <p:nvPr>
            <p:ph idx="1"/>
          </p:nvPr>
        </p:nvSpPr>
        <p:spPr>
          <a:xfrm>
            <a:off x="457200" y="1600200"/>
            <a:ext cx="8229600" cy="5117124"/>
          </a:xfrm>
        </p:spPr>
        <p:txBody>
          <a:bodyPr>
            <a:normAutofit lnSpcReduction="10000"/>
          </a:bodyPr>
          <a:lstStyle/>
          <a:p>
            <a:r>
              <a:rPr lang="en-US" dirty="0"/>
              <a:t>Does 3987^12 + 4365^12 = 4472^12 ???</a:t>
            </a:r>
          </a:p>
          <a:p>
            <a:r>
              <a:rPr lang="en-US" dirty="0"/>
              <a:t>On a scientific calculator, 3987^12 + 4365^12 – 4472^12 gives you an answer of…</a:t>
            </a:r>
          </a:p>
          <a:p>
            <a:endParaRPr lang="en-US" dirty="0"/>
          </a:p>
          <a:p>
            <a:endParaRPr lang="en-US" dirty="0"/>
          </a:p>
          <a:p>
            <a:endParaRPr lang="en-US" dirty="0"/>
          </a:p>
          <a:p>
            <a:endParaRPr lang="en-US" dirty="0"/>
          </a:p>
          <a:p>
            <a:endParaRPr lang="en-US" dirty="0"/>
          </a:p>
          <a:p>
            <a:pPr marL="0" indent="0">
              <a:buNone/>
            </a:pPr>
            <a:endParaRPr lang="en-US" dirty="0"/>
          </a:p>
          <a:p>
            <a:r>
              <a:rPr lang="en-US" dirty="0"/>
              <a:t>Feeling alone in a world where no one understands his genius, Homer reinserts the crayon into his brain and returns to his normal life.</a:t>
            </a:r>
          </a:p>
          <a:p>
            <a:r>
              <a:rPr lang="en-US" b="1" dirty="0"/>
              <a:t>But what happens if we use double-precision floats?</a:t>
            </a:r>
          </a:p>
        </p:txBody>
      </p:sp>
      <p:pic>
        <p:nvPicPr>
          <p:cNvPr id="5" name="Picture 4">
            <a:extLst>
              <a:ext uri="{FF2B5EF4-FFF2-40B4-BE49-F238E27FC236}">
                <a16:creationId xmlns:a16="http://schemas.microsoft.com/office/drawing/2014/main" id="{1AA0EC72-1F22-4773-9D02-F1C39E82D18E}"/>
              </a:ext>
            </a:extLst>
          </p:cNvPr>
          <p:cNvPicPr>
            <a:picLocks noChangeAspect="1"/>
          </p:cNvPicPr>
          <p:nvPr/>
        </p:nvPicPr>
        <p:blipFill>
          <a:blip r:embed="rId2"/>
          <a:stretch>
            <a:fillRect/>
          </a:stretch>
        </p:blipFill>
        <p:spPr>
          <a:xfrm>
            <a:off x="3468173" y="2873829"/>
            <a:ext cx="2207654" cy="2190540"/>
          </a:xfrm>
          <a:prstGeom prst="rect">
            <a:avLst/>
          </a:prstGeom>
        </p:spPr>
      </p:pic>
    </p:spTree>
    <p:extLst>
      <p:ext uri="{BB962C8B-B14F-4D97-AF65-F5344CB8AC3E}">
        <p14:creationId xmlns:p14="http://schemas.microsoft.com/office/powerpoint/2010/main" val="4081720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16681-949D-4163-8924-0DBD7FE77B11}"/>
              </a:ext>
            </a:extLst>
          </p:cNvPr>
          <p:cNvSpPr>
            <a:spLocks noGrp="1"/>
          </p:cNvSpPr>
          <p:nvPr>
            <p:ph type="title"/>
          </p:nvPr>
        </p:nvSpPr>
        <p:spPr>
          <a:xfrm>
            <a:off x="0" y="0"/>
            <a:ext cx="9144000" cy="1600200"/>
          </a:xfrm>
        </p:spPr>
        <p:txBody>
          <a:bodyPr/>
          <a:lstStyle/>
          <a:p>
            <a:pPr>
              <a:lnSpc>
                <a:spcPct val="100000"/>
              </a:lnSpc>
            </a:pPr>
            <a:r>
              <a:rPr lang="en-US" sz="4400" dirty="0"/>
              <a:t>The Fourier transform converts from time to frequency domain</a:t>
            </a:r>
          </a:p>
        </p:txBody>
      </p:sp>
      <p:pic>
        <p:nvPicPr>
          <p:cNvPr id="5" name="Content Placeholder 4">
            <a:extLst>
              <a:ext uri="{FF2B5EF4-FFF2-40B4-BE49-F238E27FC236}">
                <a16:creationId xmlns:a16="http://schemas.microsoft.com/office/drawing/2014/main" id="{832E2110-6A64-4DE5-85E5-F02DC156980F}"/>
              </a:ext>
            </a:extLst>
          </p:cNvPr>
          <p:cNvPicPr>
            <a:picLocks noGrp="1" noChangeAspect="1"/>
          </p:cNvPicPr>
          <p:nvPr>
            <p:ph idx="1"/>
          </p:nvPr>
        </p:nvPicPr>
        <p:blipFill>
          <a:blip r:embed="rId2"/>
          <a:stretch>
            <a:fillRect/>
          </a:stretch>
        </p:blipFill>
        <p:spPr>
          <a:xfrm>
            <a:off x="1834620" y="1607791"/>
            <a:ext cx="5474759" cy="5250209"/>
          </a:xfrm>
        </p:spPr>
      </p:pic>
      <p:sp>
        <p:nvSpPr>
          <p:cNvPr id="6" name="TextBox 5">
            <a:extLst>
              <a:ext uri="{FF2B5EF4-FFF2-40B4-BE49-F238E27FC236}">
                <a16:creationId xmlns:a16="http://schemas.microsoft.com/office/drawing/2014/main" id="{15699ED6-C64A-46A8-B3D1-B9C252CE1AB1}"/>
              </a:ext>
            </a:extLst>
          </p:cNvPr>
          <p:cNvSpPr txBox="1"/>
          <p:nvPr/>
        </p:nvSpPr>
        <p:spPr>
          <a:xfrm>
            <a:off x="185708" y="1688123"/>
            <a:ext cx="1703991" cy="1200329"/>
          </a:xfrm>
          <a:prstGeom prst="rect">
            <a:avLst/>
          </a:prstGeom>
          <a:noFill/>
        </p:spPr>
        <p:txBody>
          <a:bodyPr wrap="square" rtlCol="0">
            <a:spAutoFit/>
          </a:bodyPr>
          <a:lstStyle/>
          <a:p>
            <a:r>
              <a:rPr lang="en-US" b="1" dirty="0">
                <a:solidFill>
                  <a:srgbClr val="FF0000"/>
                </a:solidFill>
              </a:rPr>
              <a:t>Sometimes called</a:t>
            </a:r>
          </a:p>
          <a:p>
            <a:r>
              <a:rPr lang="en-US" b="1" dirty="0">
                <a:solidFill>
                  <a:srgbClr val="FF0000"/>
                </a:solidFill>
              </a:rPr>
              <a:t>Dirac delta function, </a:t>
            </a:r>
            <a:r>
              <a:rPr lang="en-US" b="1" dirty="0">
                <a:solidFill>
                  <a:srgbClr val="FF0000"/>
                </a:solidFill>
                <a:latin typeface="Symbol" panose="05050102010706020507" pitchFamily="18" charset="2"/>
              </a:rPr>
              <a:t>d</a:t>
            </a:r>
            <a:r>
              <a:rPr lang="en-US" b="1" dirty="0">
                <a:solidFill>
                  <a:srgbClr val="FF0000"/>
                </a:solidFill>
              </a:rPr>
              <a:t>(t)</a:t>
            </a:r>
          </a:p>
        </p:txBody>
      </p:sp>
      <p:sp>
        <p:nvSpPr>
          <p:cNvPr id="7" name="TextBox 6">
            <a:extLst>
              <a:ext uri="{FF2B5EF4-FFF2-40B4-BE49-F238E27FC236}">
                <a16:creationId xmlns:a16="http://schemas.microsoft.com/office/drawing/2014/main" id="{CC48A479-127F-459D-A898-64150A6E1029}"/>
              </a:ext>
            </a:extLst>
          </p:cNvPr>
          <p:cNvSpPr txBox="1"/>
          <p:nvPr/>
        </p:nvSpPr>
        <p:spPr>
          <a:xfrm>
            <a:off x="89206" y="4994031"/>
            <a:ext cx="1800493" cy="369332"/>
          </a:xfrm>
          <a:prstGeom prst="rect">
            <a:avLst/>
          </a:prstGeom>
          <a:noFill/>
        </p:spPr>
        <p:txBody>
          <a:bodyPr wrap="none" rtlCol="0">
            <a:spAutoFit/>
          </a:bodyPr>
          <a:lstStyle/>
          <a:p>
            <a:r>
              <a:rPr lang="en-US" b="1" dirty="0">
                <a:solidFill>
                  <a:srgbClr val="FF0000"/>
                </a:solidFill>
              </a:rPr>
              <a:t>T = wavelength</a:t>
            </a:r>
          </a:p>
        </p:txBody>
      </p:sp>
      <p:sp>
        <p:nvSpPr>
          <p:cNvPr id="8" name="TextBox 7">
            <a:extLst>
              <a:ext uri="{FF2B5EF4-FFF2-40B4-BE49-F238E27FC236}">
                <a16:creationId xmlns:a16="http://schemas.microsoft.com/office/drawing/2014/main" id="{60E38EA0-EE73-4E85-A224-2A61B0581331}"/>
              </a:ext>
            </a:extLst>
          </p:cNvPr>
          <p:cNvSpPr txBox="1"/>
          <p:nvPr/>
        </p:nvSpPr>
        <p:spPr>
          <a:xfrm>
            <a:off x="7359619" y="4987779"/>
            <a:ext cx="1818126" cy="369332"/>
          </a:xfrm>
          <a:prstGeom prst="rect">
            <a:avLst/>
          </a:prstGeom>
          <a:noFill/>
        </p:spPr>
        <p:txBody>
          <a:bodyPr wrap="none" rtlCol="0">
            <a:spAutoFit/>
          </a:bodyPr>
          <a:lstStyle/>
          <a:p>
            <a:r>
              <a:rPr lang="en-US" b="1" dirty="0">
                <a:solidFill>
                  <a:srgbClr val="FF0000"/>
                </a:solidFill>
              </a:rPr>
              <a:t>1/T = frequency</a:t>
            </a:r>
          </a:p>
        </p:txBody>
      </p:sp>
      <p:sp>
        <p:nvSpPr>
          <p:cNvPr id="9" name="Rectangle 8">
            <a:extLst>
              <a:ext uri="{FF2B5EF4-FFF2-40B4-BE49-F238E27FC236}">
                <a16:creationId xmlns:a16="http://schemas.microsoft.com/office/drawing/2014/main" id="{7ED8C5FD-F8E3-4D38-A998-2BA6599EAD5B}"/>
              </a:ext>
            </a:extLst>
          </p:cNvPr>
          <p:cNvSpPr/>
          <p:nvPr/>
        </p:nvSpPr>
        <p:spPr>
          <a:xfrm>
            <a:off x="7309379" y="1965121"/>
            <a:ext cx="1745414" cy="1200329"/>
          </a:xfrm>
          <a:prstGeom prst="rect">
            <a:avLst/>
          </a:prstGeom>
        </p:spPr>
        <p:txBody>
          <a:bodyPr wrap="square">
            <a:spAutoFit/>
          </a:bodyPr>
          <a:lstStyle/>
          <a:p>
            <a:r>
              <a:rPr lang="en-US" b="1" dirty="0">
                <a:solidFill>
                  <a:srgbClr val="FF0000"/>
                </a:solidFill>
              </a:rPr>
              <a:t>Note that the delta function contains all frequencies</a:t>
            </a:r>
          </a:p>
        </p:txBody>
      </p:sp>
    </p:spTree>
    <p:extLst>
      <p:ext uri="{BB962C8B-B14F-4D97-AF65-F5344CB8AC3E}">
        <p14:creationId xmlns:p14="http://schemas.microsoft.com/office/powerpoint/2010/main" val="28070930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AA7DFA-C786-4588-8D30-B3626639C3FC}"/>
              </a:ext>
            </a:extLst>
          </p:cNvPr>
          <p:cNvSpPr>
            <a:spLocks noGrp="1"/>
          </p:cNvSpPr>
          <p:nvPr>
            <p:ph type="title"/>
          </p:nvPr>
        </p:nvSpPr>
        <p:spPr>
          <a:xfrm>
            <a:off x="0" y="0"/>
            <a:ext cx="9144000" cy="1135464"/>
          </a:xfrm>
        </p:spPr>
        <p:txBody>
          <a:bodyPr/>
          <a:lstStyle/>
          <a:p>
            <a:r>
              <a:rPr lang="en-US" dirty="0"/>
              <a:t>Look at these </a:t>
            </a:r>
            <a:r>
              <a:rPr lang="en-US" dirty="0" err="1"/>
              <a:t>matlab</a:t>
            </a:r>
            <a:r>
              <a:rPr lang="en-US" dirty="0"/>
              <a:t> scripts</a:t>
            </a:r>
          </a:p>
        </p:txBody>
      </p:sp>
      <p:sp>
        <p:nvSpPr>
          <p:cNvPr id="3" name="Content Placeholder 2">
            <a:extLst>
              <a:ext uri="{FF2B5EF4-FFF2-40B4-BE49-F238E27FC236}">
                <a16:creationId xmlns:a16="http://schemas.microsoft.com/office/drawing/2014/main" id="{4A04A178-AA76-4BA0-838A-E0F959A10A61}"/>
              </a:ext>
            </a:extLst>
          </p:cNvPr>
          <p:cNvSpPr>
            <a:spLocks noGrp="1"/>
          </p:cNvSpPr>
          <p:nvPr>
            <p:ph idx="1"/>
          </p:nvPr>
        </p:nvSpPr>
        <p:spPr/>
        <p:txBody>
          <a:bodyPr/>
          <a:lstStyle/>
          <a:p>
            <a:r>
              <a:rPr lang="en-US" dirty="0"/>
              <a:t>Just look at them.</a:t>
            </a:r>
          </a:p>
        </p:txBody>
      </p:sp>
    </p:spTree>
    <p:extLst>
      <p:ext uri="{BB962C8B-B14F-4D97-AF65-F5344CB8AC3E}">
        <p14:creationId xmlns:p14="http://schemas.microsoft.com/office/powerpoint/2010/main" val="28104336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6BAC92-E4EF-4722-85A7-07E060B9F9D5}"/>
              </a:ext>
            </a:extLst>
          </p:cNvPr>
          <p:cNvSpPr>
            <a:spLocks noGrp="1"/>
          </p:cNvSpPr>
          <p:nvPr>
            <p:ph type="title"/>
          </p:nvPr>
        </p:nvSpPr>
        <p:spPr>
          <a:xfrm>
            <a:off x="0" y="0"/>
            <a:ext cx="9144000" cy="1600200"/>
          </a:xfrm>
        </p:spPr>
        <p:txBody>
          <a:bodyPr/>
          <a:lstStyle/>
          <a:p>
            <a:pPr>
              <a:lnSpc>
                <a:spcPct val="100000"/>
              </a:lnSpc>
            </a:pPr>
            <a:r>
              <a:rPr lang="en-US" sz="4400" dirty="0"/>
              <a:t>But how much memory do these variable types take?</a:t>
            </a:r>
          </a:p>
        </p:txBody>
      </p:sp>
      <p:sp>
        <p:nvSpPr>
          <p:cNvPr id="3" name="Content Placeholder 2">
            <a:extLst>
              <a:ext uri="{FF2B5EF4-FFF2-40B4-BE49-F238E27FC236}">
                <a16:creationId xmlns:a16="http://schemas.microsoft.com/office/drawing/2014/main" id="{5CFB550B-74F5-4CB5-81DE-98437826AA3F}"/>
              </a:ext>
            </a:extLst>
          </p:cNvPr>
          <p:cNvSpPr>
            <a:spLocks noGrp="1"/>
          </p:cNvSpPr>
          <p:nvPr>
            <p:ph idx="1"/>
          </p:nvPr>
        </p:nvSpPr>
        <p:spPr>
          <a:xfrm>
            <a:off x="457200" y="1858945"/>
            <a:ext cx="8229600" cy="4267218"/>
          </a:xfrm>
        </p:spPr>
        <p:txBody>
          <a:bodyPr/>
          <a:lstStyle/>
          <a:p>
            <a:r>
              <a:rPr lang="en-US" dirty="0"/>
              <a:t>Good question.</a:t>
            </a:r>
          </a:p>
        </p:txBody>
      </p:sp>
    </p:spTree>
    <p:extLst>
      <p:ext uri="{BB962C8B-B14F-4D97-AF65-F5344CB8AC3E}">
        <p14:creationId xmlns:p14="http://schemas.microsoft.com/office/powerpoint/2010/main" val="36190633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45D5E9-0E50-44F5-890E-FB3A28537C1A}"/>
              </a:ext>
            </a:extLst>
          </p:cNvPr>
          <p:cNvSpPr>
            <a:spLocks noGrp="1"/>
          </p:cNvSpPr>
          <p:nvPr>
            <p:ph type="title"/>
          </p:nvPr>
        </p:nvSpPr>
        <p:spPr/>
        <p:txBody>
          <a:bodyPr/>
          <a:lstStyle/>
          <a:p>
            <a:r>
              <a:rPr lang="en-US" dirty="0"/>
              <a:t>How is memory/storage organized in a computer?</a:t>
            </a:r>
          </a:p>
        </p:txBody>
      </p:sp>
      <p:sp>
        <p:nvSpPr>
          <p:cNvPr id="3" name="Content Placeholder 2">
            <a:extLst>
              <a:ext uri="{FF2B5EF4-FFF2-40B4-BE49-F238E27FC236}">
                <a16:creationId xmlns:a16="http://schemas.microsoft.com/office/drawing/2014/main" id="{425F5699-0487-437F-A52A-DFBFF3A3B78A}"/>
              </a:ext>
            </a:extLst>
          </p:cNvPr>
          <p:cNvSpPr>
            <a:spLocks noGrp="1"/>
          </p:cNvSpPr>
          <p:nvPr>
            <p:ph idx="1"/>
          </p:nvPr>
        </p:nvSpPr>
        <p:spPr/>
        <p:txBody>
          <a:bodyPr/>
          <a:lstStyle/>
          <a:p>
            <a:r>
              <a:rPr lang="en-US" dirty="0"/>
              <a:t>How big should I expect a data file to be?</a:t>
            </a:r>
          </a:p>
          <a:p>
            <a:r>
              <a:rPr lang="en-US" dirty="0"/>
              <a:t>How is the output of a 12-bit DAC stored?</a:t>
            </a:r>
          </a:p>
          <a:p>
            <a:r>
              <a:rPr lang="en-US" dirty="0"/>
              <a:t>How should I configure storage on computers in the lab?</a:t>
            </a:r>
          </a:p>
        </p:txBody>
      </p:sp>
    </p:spTree>
    <p:extLst>
      <p:ext uri="{BB962C8B-B14F-4D97-AF65-F5344CB8AC3E}">
        <p14:creationId xmlns:p14="http://schemas.microsoft.com/office/powerpoint/2010/main" val="14295841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41F10-B387-4C79-ACF0-15758FD014C1}"/>
              </a:ext>
            </a:extLst>
          </p:cNvPr>
          <p:cNvSpPr>
            <a:spLocks noGrp="1"/>
          </p:cNvSpPr>
          <p:nvPr>
            <p:ph type="title"/>
          </p:nvPr>
        </p:nvSpPr>
        <p:spPr>
          <a:xfrm>
            <a:off x="0" y="-1"/>
            <a:ext cx="9144000" cy="2311121"/>
          </a:xfrm>
        </p:spPr>
        <p:txBody>
          <a:bodyPr/>
          <a:lstStyle/>
          <a:p>
            <a:pPr>
              <a:lnSpc>
                <a:spcPct val="100000"/>
              </a:lnSpc>
            </a:pPr>
            <a:r>
              <a:rPr lang="en-US" sz="4400" dirty="0"/>
              <a:t>Bonus 1: complex exponentials and further explanation of Fourier transforms</a:t>
            </a:r>
          </a:p>
        </p:txBody>
      </p:sp>
      <p:sp>
        <p:nvSpPr>
          <p:cNvPr id="3" name="Content Placeholder 2">
            <a:extLst>
              <a:ext uri="{FF2B5EF4-FFF2-40B4-BE49-F238E27FC236}">
                <a16:creationId xmlns:a16="http://schemas.microsoft.com/office/drawing/2014/main" id="{2F6ECBB3-167B-4075-B09E-E436B24F32A0}"/>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41740312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F4157-60D3-46F6-8F09-8C541F2B3EBC}"/>
              </a:ext>
            </a:extLst>
          </p:cNvPr>
          <p:cNvSpPr>
            <a:spLocks noGrp="1"/>
          </p:cNvSpPr>
          <p:nvPr>
            <p:ph type="title"/>
          </p:nvPr>
        </p:nvSpPr>
        <p:spPr>
          <a:xfrm>
            <a:off x="0" y="0"/>
            <a:ext cx="9144000" cy="1600200"/>
          </a:xfrm>
        </p:spPr>
        <p:txBody>
          <a:bodyPr/>
          <a:lstStyle/>
          <a:p>
            <a:pPr>
              <a:lnSpc>
                <a:spcPct val="100000"/>
              </a:lnSpc>
            </a:pPr>
            <a:r>
              <a:rPr lang="en-US" sz="4400" dirty="0"/>
              <a:t>Bonus 2: linear vs. switching-mode power regulators</a:t>
            </a:r>
          </a:p>
        </p:txBody>
      </p:sp>
      <p:sp>
        <p:nvSpPr>
          <p:cNvPr id="3" name="Content Placeholder 2">
            <a:extLst>
              <a:ext uri="{FF2B5EF4-FFF2-40B4-BE49-F238E27FC236}">
                <a16:creationId xmlns:a16="http://schemas.microsoft.com/office/drawing/2014/main" id="{69D0E747-412E-473F-BFFA-649C312F5A8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6841728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724B5-693E-4406-9B12-0AB18490F20A}"/>
              </a:ext>
            </a:extLst>
          </p:cNvPr>
          <p:cNvSpPr>
            <a:spLocks noGrp="1"/>
          </p:cNvSpPr>
          <p:nvPr>
            <p:ph type="title"/>
          </p:nvPr>
        </p:nvSpPr>
        <p:spPr>
          <a:xfrm>
            <a:off x="0" y="0"/>
            <a:ext cx="9144000" cy="1286189"/>
          </a:xfrm>
        </p:spPr>
        <p:txBody>
          <a:bodyPr/>
          <a:lstStyle/>
          <a:p>
            <a:r>
              <a:rPr lang="en-US" dirty="0"/>
              <a:t>Filters and transfer functions</a:t>
            </a:r>
          </a:p>
        </p:txBody>
      </p:sp>
      <p:sp>
        <p:nvSpPr>
          <p:cNvPr id="3" name="Content Placeholder 2">
            <a:extLst>
              <a:ext uri="{FF2B5EF4-FFF2-40B4-BE49-F238E27FC236}">
                <a16:creationId xmlns:a16="http://schemas.microsoft.com/office/drawing/2014/main" id="{D28B91E0-8B76-4BC9-94BB-D4DB938BB193}"/>
              </a:ext>
            </a:extLst>
          </p:cNvPr>
          <p:cNvSpPr>
            <a:spLocks noGrp="1"/>
          </p:cNvSpPr>
          <p:nvPr>
            <p:ph idx="1"/>
          </p:nvPr>
        </p:nvSpPr>
        <p:spPr/>
        <p:txBody>
          <a:bodyPr/>
          <a:lstStyle/>
          <a:p>
            <a:r>
              <a:rPr lang="en-US" dirty="0"/>
              <a:t>Filters (mostly) block certain frequencies and let others pass through</a:t>
            </a:r>
          </a:p>
          <a:p>
            <a:r>
              <a:rPr lang="en-US" dirty="0"/>
              <a:t>Draw transfer functions by hand…</a:t>
            </a:r>
          </a:p>
        </p:txBody>
      </p:sp>
    </p:spTree>
    <p:extLst>
      <p:ext uri="{BB962C8B-B14F-4D97-AF65-F5344CB8AC3E}">
        <p14:creationId xmlns:p14="http://schemas.microsoft.com/office/powerpoint/2010/main" val="724884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2C383-2802-4BF3-A3E4-42FFAE09752A}"/>
              </a:ext>
            </a:extLst>
          </p:cNvPr>
          <p:cNvSpPr>
            <a:spLocks noGrp="1"/>
          </p:cNvSpPr>
          <p:nvPr>
            <p:ph type="title"/>
          </p:nvPr>
        </p:nvSpPr>
        <p:spPr>
          <a:xfrm>
            <a:off x="457200" y="0"/>
            <a:ext cx="4396154" cy="1600200"/>
          </a:xfrm>
        </p:spPr>
        <p:txBody>
          <a:bodyPr/>
          <a:lstStyle/>
          <a:p>
            <a:r>
              <a:rPr lang="en-US" dirty="0"/>
              <a:t>Filtering examples</a:t>
            </a:r>
          </a:p>
        </p:txBody>
      </p:sp>
      <p:pic>
        <p:nvPicPr>
          <p:cNvPr id="7" name="Content Placeholder 6">
            <a:extLst>
              <a:ext uri="{FF2B5EF4-FFF2-40B4-BE49-F238E27FC236}">
                <a16:creationId xmlns:a16="http://schemas.microsoft.com/office/drawing/2014/main" id="{386B4984-E9B8-4F25-BBC7-82E509D0C2FB}"/>
              </a:ext>
            </a:extLst>
          </p:cNvPr>
          <p:cNvPicPr>
            <a:picLocks noGrp="1" noChangeAspect="1"/>
          </p:cNvPicPr>
          <p:nvPr>
            <p:ph idx="1"/>
          </p:nvPr>
        </p:nvPicPr>
        <p:blipFill>
          <a:blip r:embed="rId2"/>
          <a:stretch>
            <a:fillRect/>
          </a:stretch>
        </p:blipFill>
        <p:spPr>
          <a:xfrm>
            <a:off x="-1" y="1600200"/>
            <a:ext cx="5709275" cy="3621655"/>
          </a:xfrm>
        </p:spPr>
      </p:pic>
      <p:pic>
        <p:nvPicPr>
          <p:cNvPr id="5" name="Picture 4">
            <a:extLst>
              <a:ext uri="{FF2B5EF4-FFF2-40B4-BE49-F238E27FC236}">
                <a16:creationId xmlns:a16="http://schemas.microsoft.com/office/drawing/2014/main" id="{0E824D72-AD64-4F79-8CD4-3C0923390882}"/>
              </a:ext>
            </a:extLst>
          </p:cNvPr>
          <p:cNvPicPr>
            <a:picLocks noChangeAspect="1"/>
          </p:cNvPicPr>
          <p:nvPr/>
        </p:nvPicPr>
        <p:blipFill>
          <a:blip r:embed="rId3"/>
          <a:stretch>
            <a:fillRect/>
          </a:stretch>
        </p:blipFill>
        <p:spPr>
          <a:xfrm>
            <a:off x="5709275" y="0"/>
            <a:ext cx="3434725" cy="6858000"/>
          </a:xfrm>
          <a:prstGeom prst="rect">
            <a:avLst/>
          </a:prstGeom>
        </p:spPr>
      </p:pic>
      <p:sp>
        <p:nvSpPr>
          <p:cNvPr id="8" name="TextBox 7">
            <a:extLst>
              <a:ext uri="{FF2B5EF4-FFF2-40B4-BE49-F238E27FC236}">
                <a16:creationId xmlns:a16="http://schemas.microsoft.com/office/drawing/2014/main" id="{050568A2-3D8E-47D9-ABC0-16F032011871}"/>
              </a:ext>
            </a:extLst>
          </p:cNvPr>
          <p:cNvSpPr txBox="1"/>
          <p:nvPr/>
        </p:nvSpPr>
        <p:spPr>
          <a:xfrm>
            <a:off x="1105319" y="5817996"/>
            <a:ext cx="3748035" cy="646331"/>
          </a:xfrm>
          <a:prstGeom prst="rect">
            <a:avLst/>
          </a:prstGeom>
          <a:noFill/>
        </p:spPr>
        <p:txBody>
          <a:bodyPr wrap="square" rtlCol="0">
            <a:spAutoFit/>
          </a:bodyPr>
          <a:lstStyle/>
          <a:p>
            <a:r>
              <a:rPr lang="en-US" dirty="0"/>
              <a:t>Draw example of high-pass filtering</a:t>
            </a:r>
          </a:p>
        </p:txBody>
      </p:sp>
    </p:spTree>
    <p:extLst>
      <p:ext uri="{BB962C8B-B14F-4D97-AF65-F5344CB8AC3E}">
        <p14:creationId xmlns:p14="http://schemas.microsoft.com/office/powerpoint/2010/main" val="1186392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563E642-AF6D-403F-8EF7-58714A1313B0}"/>
              </a:ext>
            </a:extLst>
          </p:cNvPr>
          <p:cNvPicPr>
            <a:picLocks noGrp="1" noChangeAspect="1"/>
          </p:cNvPicPr>
          <p:nvPr>
            <p:ph idx="1"/>
          </p:nvPr>
        </p:nvPicPr>
        <p:blipFill>
          <a:blip r:embed="rId2"/>
          <a:stretch>
            <a:fillRect/>
          </a:stretch>
        </p:blipFill>
        <p:spPr>
          <a:xfrm>
            <a:off x="633046" y="891335"/>
            <a:ext cx="7877908" cy="6087245"/>
          </a:xfrm>
        </p:spPr>
      </p:pic>
      <p:sp>
        <p:nvSpPr>
          <p:cNvPr id="7" name="Title 6">
            <a:extLst>
              <a:ext uri="{FF2B5EF4-FFF2-40B4-BE49-F238E27FC236}">
                <a16:creationId xmlns:a16="http://schemas.microsoft.com/office/drawing/2014/main" id="{1662A880-21AC-4E87-83D2-CECCC169B58A}"/>
              </a:ext>
            </a:extLst>
          </p:cNvPr>
          <p:cNvSpPr>
            <a:spLocks noGrp="1"/>
          </p:cNvSpPr>
          <p:nvPr>
            <p:ph type="title"/>
          </p:nvPr>
        </p:nvSpPr>
        <p:spPr>
          <a:xfrm>
            <a:off x="0" y="0"/>
            <a:ext cx="9144000" cy="834013"/>
          </a:xfrm>
        </p:spPr>
        <p:txBody>
          <a:bodyPr/>
          <a:lstStyle/>
          <a:p>
            <a:pPr>
              <a:lnSpc>
                <a:spcPct val="100000"/>
              </a:lnSpc>
            </a:pPr>
            <a:r>
              <a:rPr lang="en-US" sz="3200" dirty="0"/>
              <a:t>Convolution: the time domain version of filtering</a:t>
            </a:r>
          </a:p>
        </p:txBody>
      </p:sp>
      <p:sp>
        <p:nvSpPr>
          <p:cNvPr id="8" name="TextBox 7">
            <a:extLst>
              <a:ext uri="{FF2B5EF4-FFF2-40B4-BE49-F238E27FC236}">
                <a16:creationId xmlns:a16="http://schemas.microsoft.com/office/drawing/2014/main" id="{48C80240-9CD5-4CCF-9DB2-27B1A3714100}"/>
              </a:ext>
            </a:extLst>
          </p:cNvPr>
          <p:cNvSpPr txBox="1"/>
          <p:nvPr/>
        </p:nvSpPr>
        <p:spPr>
          <a:xfrm>
            <a:off x="2260878" y="2675833"/>
            <a:ext cx="874207" cy="461665"/>
          </a:xfrm>
          <a:prstGeom prst="rect">
            <a:avLst/>
          </a:prstGeom>
          <a:solidFill>
            <a:schemeClr val="bg1"/>
          </a:solidFill>
        </p:spPr>
        <p:txBody>
          <a:bodyPr wrap="square" rtlCol="0">
            <a:spAutoFit/>
          </a:bodyPr>
          <a:lstStyle/>
          <a:p>
            <a:r>
              <a:rPr lang="en-US" sz="2400" b="1" dirty="0">
                <a:latin typeface="Arial" panose="020B0604020202020204" pitchFamily="34" charset="0"/>
                <a:cs typeface="Arial" panose="020B0604020202020204" pitchFamily="34" charset="0"/>
              </a:rPr>
              <a:t>time</a:t>
            </a:r>
          </a:p>
        </p:txBody>
      </p:sp>
      <p:sp>
        <p:nvSpPr>
          <p:cNvPr id="9" name="TextBox 8">
            <a:extLst>
              <a:ext uri="{FF2B5EF4-FFF2-40B4-BE49-F238E27FC236}">
                <a16:creationId xmlns:a16="http://schemas.microsoft.com/office/drawing/2014/main" id="{E39DB4DD-4874-4BB3-B0AE-166DA9B2682D}"/>
              </a:ext>
            </a:extLst>
          </p:cNvPr>
          <p:cNvSpPr txBox="1"/>
          <p:nvPr/>
        </p:nvSpPr>
        <p:spPr>
          <a:xfrm>
            <a:off x="6673779" y="4084275"/>
            <a:ext cx="874207" cy="461665"/>
          </a:xfrm>
          <a:prstGeom prst="rect">
            <a:avLst/>
          </a:prstGeom>
          <a:solidFill>
            <a:schemeClr val="bg1"/>
          </a:solidFill>
        </p:spPr>
        <p:txBody>
          <a:bodyPr wrap="square" rtlCol="0">
            <a:spAutoFit/>
          </a:bodyPr>
          <a:lstStyle/>
          <a:p>
            <a:r>
              <a:rPr lang="en-US" sz="2400" b="1" dirty="0">
                <a:latin typeface="Arial" panose="020B0604020202020204" pitchFamily="34" charset="0"/>
                <a:cs typeface="Arial" panose="020B0604020202020204" pitchFamily="34" charset="0"/>
              </a:rPr>
              <a:t>time</a:t>
            </a:r>
          </a:p>
        </p:txBody>
      </p:sp>
    </p:spTree>
    <p:extLst>
      <p:ext uri="{BB962C8B-B14F-4D97-AF65-F5344CB8AC3E}">
        <p14:creationId xmlns:p14="http://schemas.microsoft.com/office/powerpoint/2010/main" val="1085971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6321C-E15B-4FA7-B7F1-BC5876E70165}"/>
              </a:ext>
            </a:extLst>
          </p:cNvPr>
          <p:cNvSpPr>
            <a:spLocks noGrp="1"/>
          </p:cNvSpPr>
          <p:nvPr>
            <p:ph type="title"/>
          </p:nvPr>
        </p:nvSpPr>
        <p:spPr>
          <a:xfrm>
            <a:off x="0" y="-80384"/>
            <a:ext cx="9152544" cy="1016158"/>
          </a:xfrm>
        </p:spPr>
        <p:txBody>
          <a:bodyPr/>
          <a:lstStyle/>
          <a:p>
            <a:pPr>
              <a:lnSpc>
                <a:spcPct val="100000"/>
              </a:lnSpc>
            </a:pPr>
            <a:r>
              <a:rPr lang="en-US" sz="2400" dirty="0"/>
              <a:t>The output of Linear Time Invariant (LTI) systems is the convolution of the input with the impulse response function</a:t>
            </a:r>
          </a:p>
        </p:txBody>
      </p:sp>
      <p:pic>
        <p:nvPicPr>
          <p:cNvPr id="5" name="Content Placeholder 4">
            <a:extLst>
              <a:ext uri="{FF2B5EF4-FFF2-40B4-BE49-F238E27FC236}">
                <a16:creationId xmlns:a16="http://schemas.microsoft.com/office/drawing/2014/main" id="{644C914D-B7D0-4698-898E-5FC6E7657E07}"/>
              </a:ext>
            </a:extLst>
          </p:cNvPr>
          <p:cNvPicPr>
            <a:picLocks noGrp="1" noChangeAspect="1"/>
          </p:cNvPicPr>
          <p:nvPr>
            <p:ph idx="1"/>
          </p:nvPr>
        </p:nvPicPr>
        <p:blipFill>
          <a:blip r:embed="rId2"/>
          <a:stretch>
            <a:fillRect/>
          </a:stretch>
        </p:blipFill>
        <p:spPr>
          <a:xfrm>
            <a:off x="0" y="986014"/>
            <a:ext cx="9152544" cy="5871986"/>
          </a:xfrm>
        </p:spPr>
      </p:pic>
    </p:spTree>
    <p:extLst>
      <p:ext uri="{BB962C8B-B14F-4D97-AF65-F5344CB8AC3E}">
        <p14:creationId xmlns:p14="http://schemas.microsoft.com/office/powerpoint/2010/main" val="15784314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04696-2507-4D4D-B612-F24934E4A5D5}"/>
              </a:ext>
            </a:extLst>
          </p:cNvPr>
          <p:cNvSpPr>
            <a:spLocks noGrp="1"/>
          </p:cNvSpPr>
          <p:nvPr>
            <p:ph type="title"/>
          </p:nvPr>
        </p:nvSpPr>
        <p:spPr>
          <a:xfrm>
            <a:off x="0" y="224371"/>
            <a:ext cx="9144000" cy="1574283"/>
          </a:xfrm>
        </p:spPr>
        <p:txBody>
          <a:bodyPr/>
          <a:lstStyle/>
          <a:p>
            <a:pPr>
              <a:lnSpc>
                <a:spcPct val="100000"/>
              </a:lnSpc>
            </a:pPr>
            <a:r>
              <a:rPr lang="en-US" sz="3600" dirty="0"/>
              <a:t>Filter transfer functions (</a:t>
            </a:r>
            <a:r>
              <a:rPr lang="en-US" sz="3600" dirty="0" err="1"/>
              <a:t>freq</a:t>
            </a:r>
            <a:r>
              <a:rPr lang="en-US" sz="3600" dirty="0"/>
              <a:t> domain) are Fourier transforms of their convolution kernels (time domain)</a:t>
            </a:r>
          </a:p>
        </p:txBody>
      </p:sp>
      <p:pic>
        <p:nvPicPr>
          <p:cNvPr id="5" name="Content Placeholder 4">
            <a:extLst>
              <a:ext uri="{FF2B5EF4-FFF2-40B4-BE49-F238E27FC236}">
                <a16:creationId xmlns:a16="http://schemas.microsoft.com/office/drawing/2014/main" id="{CD80412E-31FA-4BA9-9726-366BC2FE7311}"/>
              </a:ext>
            </a:extLst>
          </p:cNvPr>
          <p:cNvPicPr>
            <a:picLocks noGrp="1" noChangeAspect="1"/>
          </p:cNvPicPr>
          <p:nvPr>
            <p:ph idx="1"/>
          </p:nvPr>
        </p:nvPicPr>
        <p:blipFill>
          <a:blip r:embed="rId2"/>
          <a:stretch>
            <a:fillRect/>
          </a:stretch>
        </p:blipFill>
        <p:spPr>
          <a:xfrm>
            <a:off x="1309564" y="2075727"/>
            <a:ext cx="6372402" cy="4315027"/>
          </a:xfrm>
        </p:spPr>
      </p:pic>
      <p:sp>
        <p:nvSpPr>
          <p:cNvPr id="6" name="TextBox 5">
            <a:extLst>
              <a:ext uri="{FF2B5EF4-FFF2-40B4-BE49-F238E27FC236}">
                <a16:creationId xmlns:a16="http://schemas.microsoft.com/office/drawing/2014/main" id="{6D978673-8839-4971-8336-9D741CCB6CD9}"/>
              </a:ext>
            </a:extLst>
          </p:cNvPr>
          <p:cNvSpPr txBox="1"/>
          <p:nvPr/>
        </p:nvSpPr>
        <p:spPr>
          <a:xfrm>
            <a:off x="1738366" y="3853860"/>
            <a:ext cx="1260281" cy="369332"/>
          </a:xfrm>
          <a:prstGeom prst="rect">
            <a:avLst/>
          </a:prstGeom>
          <a:noFill/>
        </p:spPr>
        <p:txBody>
          <a:bodyPr wrap="none" rtlCol="0">
            <a:spAutoFit/>
          </a:bodyPr>
          <a:lstStyle/>
          <a:p>
            <a:r>
              <a:rPr lang="en-US" dirty="0"/>
              <a:t>Frequency</a:t>
            </a:r>
          </a:p>
        </p:txBody>
      </p:sp>
      <p:sp>
        <p:nvSpPr>
          <p:cNvPr id="7" name="TextBox 6">
            <a:extLst>
              <a:ext uri="{FF2B5EF4-FFF2-40B4-BE49-F238E27FC236}">
                <a16:creationId xmlns:a16="http://schemas.microsoft.com/office/drawing/2014/main" id="{CBF3D3B4-4710-48B4-9B92-21A407B70A4A}"/>
              </a:ext>
            </a:extLst>
          </p:cNvPr>
          <p:cNvSpPr txBox="1"/>
          <p:nvPr/>
        </p:nvSpPr>
        <p:spPr>
          <a:xfrm>
            <a:off x="2104340" y="5816659"/>
            <a:ext cx="1014883" cy="369332"/>
          </a:xfrm>
          <a:prstGeom prst="rect">
            <a:avLst/>
          </a:prstGeom>
          <a:solidFill>
            <a:schemeClr val="bg1"/>
          </a:solidFill>
        </p:spPr>
        <p:txBody>
          <a:bodyPr wrap="square" rtlCol="0">
            <a:spAutoFit/>
          </a:bodyPr>
          <a:lstStyle/>
          <a:p>
            <a:r>
              <a:rPr lang="en-US" dirty="0"/>
              <a:t>Time</a:t>
            </a:r>
          </a:p>
        </p:txBody>
      </p:sp>
      <p:sp>
        <p:nvSpPr>
          <p:cNvPr id="8" name="TextBox 7">
            <a:extLst>
              <a:ext uri="{FF2B5EF4-FFF2-40B4-BE49-F238E27FC236}">
                <a16:creationId xmlns:a16="http://schemas.microsoft.com/office/drawing/2014/main" id="{909ACD58-332E-43CF-B40D-451AB8FAF4D4}"/>
              </a:ext>
            </a:extLst>
          </p:cNvPr>
          <p:cNvSpPr txBox="1"/>
          <p:nvPr/>
        </p:nvSpPr>
        <p:spPr>
          <a:xfrm>
            <a:off x="3980823" y="3853860"/>
            <a:ext cx="1260281" cy="369332"/>
          </a:xfrm>
          <a:prstGeom prst="rect">
            <a:avLst/>
          </a:prstGeom>
          <a:noFill/>
        </p:spPr>
        <p:txBody>
          <a:bodyPr wrap="none" rtlCol="0">
            <a:spAutoFit/>
          </a:bodyPr>
          <a:lstStyle/>
          <a:p>
            <a:r>
              <a:rPr lang="en-US" dirty="0"/>
              <a:t>Frequency</a:t>
            </a:r>
          </a:p>
        </p:txBody>
      </p:sp>
      <p:sp>
        <p:nvSpPr>
          <p:cNvPr id="9" name="TextBox 8">
            <a:extLst>
              <a:ext uri="{FF2B5EF4-FFF2-40B4-BE49-F238E27FC236}">
                <a16:creationId xmlns:a16="http://schemas.microsoft.com/office/drawing/2014/main" id="{DD919808-F628-4238-AFA5-668EE0C463D8}"/>
              </a:ext>
            </a:extLst>
          </p:cNvPr>
          <p:cNvSpPr txBox="1"/>
          <p:nvPr/>
        </p:nvSpPr>
        <p:spPr>
          <a:xfrm>
            <a:off x="6118965" y="3850826"/>
            <a:ext cx="1260281" cy="369332"/>
          </a:xfrm>
          <a:prstGeom prst="rect">
            <a:avLst/>
          </a:prstGeom>
          <a:noFill/>
        </p:spPr>
        <p:txBody>
          <a:bodyPr wrap="none" rtlCol="0">
            <a:spAutoFit/>
          </a:bodyPr>
          <a:lstStyle/>
          <a:p>
            <a:r>
              <a:rPr lang="en-US" dirty="0"/>
              <a:t>Frequency</a:t>
            </a:r>
          </a:p>
        </p:txBody>
      </p:sp>
      <p:sp>
        <p:nvSpPr>
          <p:cNvPr id="10" name="TextBox 9">
            <a:extLst>
              <a:ext uri="{FF2B5EF4-FFF2-40B4-BE49-F238E27FC236}">
                <a16:creationId xmlns:a16="http://schemas.microsoft.com/office/drawing/2014/main" id="{93BFBBA4-00FB-421D-AAB2-409D5073C1B4}"/>
              </a:ext>
            </a:extLst>
          </p:cNvPr>
          <p:cNvSpPr txBox="1"/>
          <p:nvPr/>
        </p:nvSpPr>
        <p:spPr>
          <a:xfrm>
            <a:off x="4234145" y="5816659"/>
            <a:ext cx="1014883" cy="369332"/>
          </a:xfrm>
          <a:prstGeom prst="rect">
            <a:avLst/>
          </a:prstGeom>
          <a:solidFill>
            <a:schemeClr val="bg1"/>
          </a:solidFill>
        </p:spPr>
        <p:txBody>
          <a:bodyPr wrap="square" rtlCol="0">
            <a:spAutoFit/>
          </a:bodyPr>
          <a:lstStyle/>
          <a:p>
            <a:r>
              <a:rPr lang="en-US" dirty="0"/>
              <a:t>Time</a:t>
            </a:r>
          </a:p>
        </p:txBody>
      </p:sp>
      <p:sp>
        <p:nvSpPr>
          <p:cNvPr id="11" name="TextBox 10">
            <a:extLst>
              <a:ext uri="{FF2B5EF4-FFF2-40B4-BE49-F238E27FC236}">
                <a16:creationId xmlns:a16="http://schemas.microsoft.com/office/drawing/2014/main" id="{5973A859-DED9-4998-89D5-D7DA6DA52310}"/>
              </a:ext>
            </a:extLst>
          </p:cNvPr>
          <p:cNvSpPr txBox="1"/>
          <p:nvPr/>
        </p:nvSpPr>
        <p:spPr>
          <a:xfrm>
            <a:off x="6364363" y="5810591"/>
            <a:ext cx="1014883" cy="369332"/>
          </a:xfrm>
          <a:prstGeom prst="rect">
            <a:avLst/>
          </a:prstGeom>
          <a:solidFill>
            <a:schemeClr val="bg1"/>
          </a:solidFill>
        </p:spPr>
        <p:txBody>
          <a:bodyPr wrap="square" rtlCol="0">
            <a:spAutoFit/>
          </a:bodyPr>
          <a:lstStyle/>
          <a:p>
            <a:r>
              <a:rPr lang="en-US" dirty="0"/>
              <a:t>Time</a:t>
            </a:r>
          </a:p>
        </p:txBody>
      </p:sp>
    </p:spTree>
    <p:extLst>
      <p:ext uri="{BB962C8B-B14F-4D97-AF65-F5344CB8AC3E}">
        <p14:creationId xmlns:p14="http://schemas.microsoft.com/office/powerpoint/2010/main" val="29892037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12439-EBFA-488D-8AEB-F338FF20F4EA}"/>
              </a:ext>
            </a:extLst>
          </p:cNvPr>
          <p:cNvSpPr>
            <a:spLocks noGrp="1"/>
          </p:cNvSpPr>
          <p:nvPr>
            <p:ph type="title"/>
          </p:nvPr>
        </p:nvSpPr>
        <p:spPr>
          <a:xfrm>
            <a:off x="0" y="0"/>
            <a:ext cx="9144000" cy="1306286"/>
          </a:xfrm>
        </p:spPr>
        <p:txBody>
          <a:bodyPr/>
          <a:lstStyle/>
          <a:p>
            <a:r>
              <a:rPr lang="en-US" dirty="0"/>
              <a:t>Harmonics and notch filters</a:t>
            </a:r>
          </a:p>
        </p:txBody>
      </p:sp>
      <p:sp>
        <p:nvSpPr>
          <p:cNvPr id="3" name="Content Placeholder 2">
            <a:extLst>
              <a:ext uri="{FF2B5EF4-FFF2-40B4-BE49-F238E27FC236}">
                <a16:creationId xmlns:a16="http://schemas.microsoft.com/office/drawing/2014/main" id="{1A48FD99-E309-42A6-9ADA-11098208E052}"/>
              </a:ext>
            </a:extLst>
          </p:cNvPr>
          <p:cNvSpPr>
            <a:spLocks noGrp="1"/>
          </p:cNvSpPr>
          <p:nvPr>
            <p:ph idx="1"/>
          </p:nvPr>
        </p:nvSpPr>
        <p:spPr/>
        <p:txBody>
          <a:bodyPr/>
          <a:lstStyle/>
          <a:p>
            <a:r>
              <a:rPr lang="en-US" dirty="0"/>
              <a:t>Draw by hand</a:t>
            </a:r>
          </a:p>
        </p:txBody>
      </p:sp>
    </p:spTree>
    <p:extLst>
      <p:ext uri="{BB962C8B-B14F-4D97-AF65-F5344CB8AC3E}">
        <p14:creationId xmlns:p14="http://schemas.microsoft.com/office/powerpoint/2010/main" val="289935838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Executive">
      <a:dk1>
        <a:sysClr val="windowText" lastClr="000000"/>
      </a:dk1>
      <a:lt1>
        <a:sysClr val="window" lastClr="FFFFFF"/>
      </a:lt1>
      <a:dk2>
        <a:srgbClr val="2F5897"/>
      </a:dk2>
      <a:lt2>
        <a:srgbClr val="E4E9EF"/>
      </a:lt2>
      <a:accent1>
        <a:srgbClr val="6076B4"/>
      </a:accent1>
      <a:accent2>
        <a:srgbClr val="9C5252"/>
      </a:accent2>
      <a:accent3>
        <a:srgbClr val="E68422"/>
      </a:accent3>
      <a:accent4>
        <a:srgbClr val="846648"/>
      </a:accent4>
      <a:accent5>
        <a:srgbClr val="63891F"/>
      </a:accent5>
      <a:accent6>
        <a:srgbClr val="758085"/>
      </a:accent6>
      <a:hlink>
        <a:srgbClr val="3399FF"/>
      </a:hlink>
      <a:folHlink>
        <a:srgbClr val="B2B2B2"/>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Executive.thmx</Template>
  <TotalTime>39731</TotalTime>
  <Words>896</Words>
  <Application>Microsoft Office PowerPoint</Application>
  <PresentationFormat>On-screen Show (4:3)</PresentationFormat>
  <Paragraphs>97</Paragraphs>
  <Slides>34</Slides>
  <Notes>0</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34</vt:i4>
      </vt:variant>
    </vt:vector>
  </HeadingPairs>
  <TitlesOfParts>
    <vt:vector size="44" baseType="lpstr">
      <vt:lpstr>Arial</vt:lpstr>
      <vt:lpstr>Calibri</vt:lpstr>
      <vt:lpstr>Century Gothic</vt:lpstr>
      <vt:lpstr>Comic Sans MS</vt:lpstr>
      <vt:lpstr>Courier New</vt:lpstr>
      <vt:lpstr>Palatino Linotype</vt:lpstr>
      <vt:lpstr>Symbol</vt:lpstr>
      <vt:lpstr>Times New Roman</vt:lpstr>
      <vt:lpstr>Executive</vt:lpstr>
      <vt:lpstr>Chart</vt:lpstr>
      <vt:lpstr>Lecture 2: sampling, filters, convolution, digital formats</vt:lpstr>
      <vt:lpstr>Signals can be decomposed into sinusoids</vt:lpstr>
      <vt:lpstr>The Fourier transform converts from time to frequency domain</vt:lpstr>
      <vt:lpstr>Filters and transfer functions</vt:lpstr>
      <vt:lpstr>Filtering examples</vt:lpstr>
      <vt:lpstr>Convolution: the time domain version of filtering</vt:lpstr>
      <vt:lpstr>The output of Linear Time Invariant (LTI) systems is the convolution of the input with the impulse response function</vt:lpstr>
      <vt:lpstr>Filter transfer functions (freq domain) are Fourier transforms of their convolution kernels (time domain)</vt:lpstr>
      <vt:lpstr>Harmonics and notch filters</vt:lpstr>
      <vt:lpstr>Filtering: important points</vt:lpstr>
      <vt:lpstr>Sampling</vt:lpstr>
      <vt:lpstr>Good Sampling</vt:lpstr>
      <vt:lpstr>Bad sampling</vt:lpstr>
      <vt:lpstr>Still bad</vt:lpstr>
      <vt:lpstr>Adequate sampling</vt:lpstr>
      <vt:lpstr>Why is undersampling bad? Aliasing</vt:lpstr>
      <vt:lpstr>PowerPoint Presentation</vt:lpstr>
      <vt:lpstr>How to avoid aliasing</vt:lpstr>
      <vt:lpstr>Sampling: important points</vt:lpstr>
      <vt:lpstr>Variable types and digital formats</vt:lpstr>
      <vt:lpstr>PowerPoint Presentation</vt:lpstr>
      <vt:lpstr>PowerPoint Presentation</vt:lpstr>
      <vt:lpstr>PowerPoint Presentation</vt:lpstr>
      <vt:lpstr>PowerPoint Presentation</vt:lpstr>
      <vt:lpstr>PowerPoint Presentation</vt:lpstr>
      <vt:lpstr>However:</vt:lpstr>
      <vt:lpstr>PowerPoint Presentation</vt:lpstr>
      <vt:lpstr>Numerical precision: a real-world example</vt:lpstr>
      <vt:lpstr>Did Homer Simpson disprove Fermat’s Last Theorem?</vt:lpstr>
      <vt:lpstr>Look at these matlab scripts</vt:lpstr>
      <vt:lpstr>But how much memory do these variable types take?</vt:lpstr>
      <vt:lpstr>How is memory/storage organized in a computer?</vt:lpstr>
      <vt:lpstr>Bonus 1: complex exponentials and further explanation of Fourier transforms</vt:lpstr>
      <vt:lpstr>Bonus 2: linear vs. switching-mode power regulators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Luke Sjulson</dc:creator>
  <cp:lastModifiedBy>Luke Sjulson</cp:lastModifiedBy>
  <cp:revision>544</cp:revision>
  <dcterms:created xsi:type="dcterms:W3CDTF">2017-01-06T22:20:00Z</dcterms:created>
  <dcterms:modified xsi:type="dcterms:W3CDTF">2020-03-31T19:08:29Z</dcterms:modified>
</cp:coreProperties>
</file>